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00" r:id="rId2"/>
    <p:sldId id="256" r:id="rId3"/>
    <p:sldId id="305" r:id="rId4"/>
    <p:sldId id="377" r:id="rId5"/>
    <p:sldId id="303" r:id="rId6"/>
    <p:sldId id="307" r:id="rId7"/>
    <p:sldId id="325" r:id="rId8"/>
    <p:sldId id="337" r:id="rId9"/>
    <p:sldId id="293" r:id="rId10"/>
    <p:sldId id="283" r:id="rId11"/>
    <p:sldId id="326" r:id="rId12"/>
    <p:sldId id="327" r:id="rId13"/>
    <p:sldId id="328" r:id="rId14"/>
    <p:sldId id="331" r:id="rId15"/>
    <p:sldId id="329" r:id="rId16"/>
    <p:sldId id="330" r:id="rId17"/>
    <p:sldId id="333" r:id="rId18"/>
    <p:sldId id="294" r:id="rId19"/>
    <p:sldId id="334" r:id="rId20"/>
    <p:sldId id="335" r:id="rId21"/>
    <p:sldId id="336" r:id="rId22"/>
    <p:sldId id="302" r:id="rId23"/>
    <p:sldId id="311" r:id="rId24"/>
    <p:sldId id="339" r:id="rId25"/>
    <p:sldId id="340" r:id="rId26"/>
    <p:sldId id="338" r:id="rId27"/>
    <p:sldId id="297" r:id="rId28"/>
    <p:sldId id="341" r:id="rId29"/>
    <p:sldId id="342" r:id="rId30"/>
    <p:sldId id="298" r:id="rId31"/>
    <p:sldId id="299" r:id="rId32"/>
    <p:sldId id="343" r:id="rId33"/>
    <p:sldId id="344" r:id="rId34"/>
    <p:sldId id="301" r:id="rId35"/>
    <p:sldId id="315" r:id="rId36"/>
    <p:sldId id="345" r:id="rId37"/>
    <p:sldId id="346" r:id="rId38"/>
    <p:sldId id="347" r:id="rId39"/>
    <p:sldId id="356" r:id="rId40"/>
    <p:sldId id="351" r:id="rId41"/>
    <p:sldId id="268" r:id="rId42"/>
    <p:sldId id="352" r:id="rId43"/>
    <p:sldId id="319" r:id="rId44"/>
    <p:sldId id="317" r:id="rId45"/>
    <p:sldId id="353" r:id="rId46"/>
    <p:sldId id="354" r:id="rId47"/>
    <p:sldId id="355" r:id="rId48"/>
    <p:sldId id="357" r:id="rId49"/>
    <p:sldId id="318" r:id="rId50"/>
    <p:sldId id="322" r:id="rId51"/>
    <p:sldId id="358" r:id="rId52"/>
    <p:sldId id="290" r:id="rId53"/>
    <p:sldId id="320" r:id="rId54"/>
    <p:sldId id="374" r:id="rId55"/>
    <p:sldId id="360" r:id="rId56"/>
    <p:sldId id="361" r:id="rId57"/>
    <p:sldId id="372" r:id="rId58"/>
    <p:sldId id="373" r:id="rId59"/>
    <p:sldId id="362" r:id="rId60"/>
    <p:sldId id="364" r:id="rId61"/>
    <p:sldId id="365" r:id="rId62"/>
    <p:sldId id="370" r:id="rId63"/>
    <p:sldId id="371" r:id="rId64"/>
    <p:sldId id="379" r:id="rId65"/>
    <p:sldId id="381" r:id="rId66"/>
    <p:sldId id="382" r:id="rId67"/>
    <p:sldId id="384" r:id="rId68"/>
    <p:sldId id="383" r:id="rId69"/>
    <p:sldId id="380" r:id="rId70"/>
    <p:sldId id="375" r:id="rId71"/>
    <p:sldId id="281" r:id="rId72"/>
    <p:sldId id="276" r:id="rId73"/>
    <p:sldId id="279" r:id="rId74"/>
    <p:sldId id="280" r:id="rId75"/>
    <p:sldId id="291" r:id="rId76"/>
    <p:sldId id="264" r:id="rId77"/>
    <p:sldId id="257" r:id="rId78"/>
    <p:sldId id="282" r:id="rId79"/>
    <p:sldId id="25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>
            <p14:sldId id="300"/>
            <p14:sldId id="256"/>
            <p14:sldId id="305"/>
            <p14:sldId id="377"/>
          </p14:sldIdLst>
        </p14:section>
        <p14:section name="Week 1 - introduce approvals" id="{BC86D479-B598-DE4E-9F6C-C7C762EE65D7}">
          <p14:sldIdLst>
            <p14:sldId id="303"/>
            <p14:sldId id="307"/>
            <p14:sldId id="325"/>
            <p14:sldId id="337"/>
            <p14:sldId id="293"/>
            <p14:sldId id="283"/>
            <p14:sldId id="326"/>
            <p14:sldId id="327"/>
            <p14:sldId id="328"/>
            <p14:sldId id="331"/>
            <p14:sldId id="329"/>
            <p14:sldId id="330"/>
            <p14:sldId id="333"/>
            <p14:sldId id="294"/>
            <p14:sldId id="334"/>
            <p14:sldId id="335"/>
            <p14:sldId id="336"/>
          </p14:sldIdLst>
        </p14:section>
        <p14:section name="Week 2 - printing json" id="{22A19609-F826-134C-AEAA-462785982D91}">
          <p14:sldIdLst>
            <p14:sldId id="302"/>
            <p14:sldId id="311"/>
            <p14:sldId id="339"/>
            <p14:sldId id="340"/>
            <p14:sldId id="338"/>
            <p14:sldId id="297"/>
            <p14:sldId id="341"/>
            <p14:sldId id="342"/>
            <p14:sldId id="298"/>
            <p14:sldId id="299"/>
            <p14:sldId id="343"/>
            <p14:sldId id="344"/>
          </p14:sldIdLst>
        </p14:section>
        <p14:section name="Week 3 - inline approvals" id="{D7101C72-E8E0-AA41-9D4D-EACB3EADE5D6}">
          <p14:sldIdLst>
            <p14:sldId id="301"/>
            <p14:sldId id="315"/>
            <p14:sldId id="345"/>
            <p14:sldId id="346"/>
            <p14:sldId id="347"/>
            <p14:sldId id="356"/>
            <p14:sldId id="351"/>
            <p14:sldId id="268"/>
            <p14:sldId id="352"/>
          </p14:sldIdLst>
        </p14:section>
        <p14:section name="Week 4 - verify all" id="{6A53FA91-FED3-804F-AA4D-0F8274D322C2}">
          <p14:sldIdLst>
            <p14:sldId id="319"/>
            <p14:sldId id="317"/>
            <p14:sldId id="353"/>
            <p14:sldId id="354"/>
            <p14:sldId id="355"/>
            <p14:sldId id="357"/>
            <p14:sldId id="318"/>
            <p14:sldId id="322"/>
            <p14:sldId id="358"/>
          </p14:sldIdLst>
        </p14:section>
        <p14:section name="Week 5 - stateful conversations" id="{F7654C75-94ED-B94A-B300-3D40ECEFE30C}">
          <p14:sldIdLst>
            <p14:sldId id="290"/>
            <p14:sldId id="320"/>
            <p14:sldId id="374"/>
            <p14:sldId id="360"/>
            <p14:sldId id="361"/>
            <p14:sldId id="372"/>
            <p14:sldId id="373"/>
            <p14:sldId id="362"/>
          </p14:sldIdLst>
        </p14:section>
        <p14:section name="Week 6 - markdown" id="{47830E9D-2352-FA4E-ACEA-54C1DA15F66A}">
          <p14:sldIdLst>
            <p14:sldId id="364"/>
            <p14:sldId id="365"/>
            <p14:sldId id="370"/>
            <p14:sldId id="371"/>
          </p14:sldIdLst>
        </p14:section>
        <p14:section name="Recap" id="{6A6D2E8C-8918-9E42-9744-016AA1475ADF}">
          <p14:sldIdLst>
            <p14:sldId id="379"/>
          </p14:sldIdLst>
        </p14:section>
        <p14:section name="Pieces" id="{C3091EF0-030F-194B-9EC4-CD645468CA88}">
          <p14:sldIdLst>
            <p14:sldId id="381"/>
            <p14:sldId id="382"/>
            <p14:sldId id="384"/>
            <p14:sldId id="383"/>
            <p14:sldId id="380"/>
            <p14:sldId id="375"/>
          </p14:sldIdLst>
        </p14:section>
        <p14:section name="Vision" id="{76B629B8-D241-764A-B1E1-1C57DB0DAE05}">
          <p14:sldIdLst>
            <p14:sldId id="281"/>
            <p14:sldId id="276"/>
            <p14:sldId id="279"/>
          </p14:sldIdLst>
        </p14:section>
        <p14:section name="Rest Calls" id="{9F1D58F7-F7CD-004B-A186-A32696F48374}">
          <p14:sldIdLst>
            <p14:sldId id="280"/>
            <p14:sldId id="291"/>
            <p14:sldId id="264"/>
            <p14:sldId id="257"/>
            <p14:sldId id="28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3B"/>
    <a:srgbClr val="7F7F7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49"/>
    <p:restoredTop sz="90481"/>
  </p:normalViewPr>
  <p:slideViewPr>
    <p:cSldViewPr snapToGrid="0">
      <p:cViewPr varScale="1">
        <p:scale>
          <a:sx n="145" d="100"/>
          <a:sy n="145" d="100"/>
        </p:scale>
        <p:origin x="824" y="1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5.xml"/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17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C0EB-ACAC-22F1-3B64-286CCA2C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98702-9A49-90C9-AB6B-3562CD4C4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0946F-FD41-7ACD-8B30-CDF3AAE9D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7D6D9-6334-093E-013B-F44D44816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4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0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5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ED29-DEFE-E27B-6D4B-2E058F60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09111-A709-F16A-2267-A36C8DFC3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264A8-CCA0-70D8-AF38-FE0AC0EFC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052C-E2A1-5DDB-2645-965323D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7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98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CDCA-0F48-D7CD-B218-C25337D72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CCD3C-A172-6834-8B13-E813F2C96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E446C-342C-E89A-875D-18707577D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Stay on the same level of abstraction as the testing circle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CDDEB-F2F7-4E86-87D2-9B05707A5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34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0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0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1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51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Invest in APIs that make it easier to express test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9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47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stakeholders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9C29A-DBE1-0E97-D166-D14600D0F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54772-BFE8-7D75-E46F-7063FBA54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B47BF-C5C0-125D-92EE-C95E88138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2B5F0-FC7B-E818-B880-0DEE6F592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54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2086-4AF6-DA1A-CF22-D2DC456D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31338-3A1D-F9F4-BBF1-E1CFC6366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2F1CD-AEAE-F37B-02A6-C706353D8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8E4FF-B34D-8DE6-AACF-50FDE91FC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13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AF8A-F5FC-6265-034A-CBC18556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4A7E-F890-B259-B7EB-1568A02D8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75CDF-EE39-7DDB-16C4-17050CEE9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5E1B8-4C26-C965-0041-05F872379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66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4C03B-C8ED-111D-410C-CC18F626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33D5F-1DDE-948F-815E-B643D4873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7B20F-57D3-F731-3608-50C8D9FBC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A9805-DEAA-96F0-AA83-9EC2749F0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21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B2DED-A804-1FB3-EDC5-8598F778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4AB28-5871-3475-30D0-987397601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BB3730-1206-1B4F-C530-6EFB87710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8D222-86F4-8CB2-92BA-004A237BA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3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9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83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D7550-6CF6-5077-5C45-0DEB1A9F3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CCABE-3149-8D66-B2E1-BA701628A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71BC-BED5-56AC-46BC-88878317C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C1A38-AAEB-6C34-00C7-95A848FC1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107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>
                <a:solidFill>
                  <a:srgbClr val="8C8C8C"/>
                </a:solidFill>
                <a:effectLst/>
              </a:rPr>
              <a:t>we put the focus on what it is that we're testing, and not the setup of the test</a:t>
            </a:r>
            <a:endParaRPr lang="en-US">
              <a:solidFill>
                <a:srgbClr val="080808"/>
              </a:solidFill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2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9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B35E-CE1A-782F-D451-F0539A1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D0050-E8A4-E115-4F32-62AE82A5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200"/>
              <a:t>Lada’s tests -&gt; approval test (of the list) -&gt; better printing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Full printed story -&gt; whitespace -&gt; json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Pretty printed json -&gt; inline -&gt; everywhere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everywhere -&gt; single instance -&gt; some can’t convert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dual conversations (.and) -&gt; some can’t convert v2 -&gt; setting state</a:t>
            </a:r>
          </a:p>
          <a:p>
            <a:pPr marL="0" indent="0">
              <a:buNone/>
            </a:pPr>
            <a:endParaRPr lang="en-US" sz="1200"/>
          </a:p>
          <a:p>
            <a:pPr marL="514350" indent="-514350">
              <a:buFont typeface="+mj-lt"/>
              <a:buAutoNum type="arabicPeriod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3127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BFEEA9E-2477-D7C7-4CA4-1C8CD1A66441}"/>
              </a:ext>
            </a:extLst>
          </p:cNvPr>
          <p:cNvSpPr/>
          <p:nvPr/>
        </p:nvSpPr>
        <p:spPr>
          <a:xfrm>
            <a:off x="3218688" y="1793116"/>
            <a:ext cx="4937760" cy="301662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9FBDA-242C-0B58-2C06-3662E6CB21A6}"/>
              </a:ext>
            </a:extLst>
          </p:cNvPr>
          <p:cNvSpPr txBox="1"/>
          <p:nvPr/>
        </p:nvSpPr>
        <p:spPr>
          <a:xfrm>
            <a:off x="6682213" y="259543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F629A-9BAE-8B62-70AE-F374671AFD4F}"/>
              </a:ext>
            </a:extLst>
          </p:cNvPr>
          <p:cNvSpPr txBox="1"/>
          <p:nvPr/>
        </p:nvSpPr>
        <p:spPr>
          <a:xfrm>
            <a:off x="3447288" y="200254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989FB-36B9-C3FE-C716-508EC8621F48}"/>
              </a:ext>
            </a:extLst>
          </p:cNvPr>
          <p:cNvSpPr txBox="1"/>
          <p:nvPr/>
        </p:nvSpPr>
        <p:spPr>
          <a:xfrm>
            <a:off x="3447288" y="341728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</p:spTree>
    <p:extLst>
      <p:ext uri="{BB962C8B-B14F-4D97-AF65-F5344CB8AC3E}">
        <p14:creationId xmlns:p14="http://schemas.microsoft.com/office/powerpoint/2010/main" val="9668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13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47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D0E781-0941-E05C-1E71-D2B13A39F191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5867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370832" y="2627221"/>
            <a:ext cx="3886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Approval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E5FA3-8867-250F-F131-6EEE1CE4E05B}"/>
              </a:ext>
            </a:extLst>
          </p:cNvPr>
          <p:cNvSpPr txBox="1"/>
          <p:nvPr/>
        </p:nvSpPr>
        <p:spPr>
          <a:xfrm>
            <a:off x="4919472" y="3673661"/>
            <a:ext cx="236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+ approved output</a:t>
            </a:r>
          </a:p>
        </p:txBody>
      </p:sp>
      <p:pic>
        <p:nvPicPr>
          <p:cNvPr id="1026" name="Picture 2" descr="New Failure">
            <a:extLst>
              <a:ext uri="{FF2B5EF4-FFF2-40B4-BE49-F238E27FC236}">
                <a16:creationId xmlns:a16="http://schemas.microsoft.com/office/drawing/2014/main" id="{004FA746-C219-CF07-5A26-B8000B0B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07002"/>
            <a:ext cx="8001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28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09364" y="5886856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99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23606-462F-0E50-0B07-A4A1229B529D}"/>
              </a:ext>
            </a:extLst>
          </p:cNvPr>
          <p:cNvSpPr txBox="1"/>
          <p:nvPr/>
        </p:nvSpPr>
        <p:spPr>
          <a:xfrm>
            <a:off x="554593" y="534578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Ink Free" panose="020F0502020204030204" pitchFamily="34" charset="0"/>
                <a:ea typeface="Heiti TC Medium" pitchFamily="2" charset="-128"/>
              </a:rPr>
              <a:t>[Customer]: 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086A-33F2-8DD5-186E-97584451FBAC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4489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58728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3A58370-A0CB-91E9-123E-5758FA76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45" y="1157824"/>
            <a:ext cx="9307581" cy="4694336"/>
          </a:xfrm>
          <a:prstGeom prst="rect">
            <a:avLst/>
          </a:prstGeom>
          <a:ln>
            <a:noFill/>
          </a:ln>
        </p:spPr>
      </p:pic>
      <p:sp>
        <p:nvSpPr>
          <p:cNvPr id="6" name="!!highlight2">
            <a:extLst>
              <a:ext uri="{FF2B5EF4-FFF2-40B4-BE49-F238E27FC236}">
                <a16:creationId xmlns:a16="http://schemas.microsoft.com/office/drawing/2014/main" id="{497A968F-E103-D8FE-A0DA-0831F0FADB58}"/>
              </a:ext>
            </a:extLst>
          </p:cNvPr>
          <p:cNvSpPr/>
          <p:nvPr/>
        </p:nvSpPr>
        <p:spPr>
          <a:xfrm>
            <a:off x="5126736" y="4847544"/>
            <a:ext cx="3496056" cy="50169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!!highlight1">
            <a:extLst>
              <a:ext uri="{FF2B5EF4-FFF2-40B4-BE49-F238E27FC236}">
                <a16:creationId xmlns:a16="http://schemas.microsoft.com/office/drawing/2014/main" id="{93FD5533-0D60-56DD-8D5C-2C70D1E08190}"/>
              </a:ext>
            </a:extLst>
          </p:cNvPr>
          <p:cNvSpPr/>
          <p:nvPr/>
        </p:nvSpPr>
        <p:spPr>
          <a:xfrm>
            <a:off x="9189720" y="2902921"/>
            <a:ext cx="411480" cy="27701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ssage&#10;&#10;Description automatically generated">
            <a:extLst>
              <a:ext uri="{FF2B5EF4-FFF2-40B4-BE49-F238E27FC236}">
                <a16:creationId xmlns:a16="http://schemas.microsoft.com/office/drawing/2014/main" id="{9565C5DF-797C-5383-48E0-1CD32FF0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67" y="1134582"/>
            <a:ext cx="5308600" cy="15367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8CE5D9B0-1837-805F-A17B-22155F6BA438}"/>
              </a:ext>
            </a:extLst>
          </p:cNvPr>
          <p:cNvSpPr/>
          <p:nvPr/>
        </p:nvSpPr>
        <p:spPr>
          <a:xfrm>
            <a:off x="5322019" y="2847830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message&#10;&#10;Description automatically generated">
            <a:extLst>
              <a:ext uri="{FF2B5EF4-FFF2-40B4-BE49-F238E27FC236}">
                <a16:creationId xmlns:a16="http://schemas.microsoft.com/office/drawing/2014/main" id="{E8922969-F349-830A-D666-B824B3A7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90" y="3919571"/>
            <a:ext cx="6438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2E61-76FD-D1D5-E1DD-F386567DA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Testing with Approvals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D131D-A9A2-E833-90CF-10760F529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225"/>
            <a:ext cx="9144000" cy="1655762"/>
          </a:xfrm>
        </p:spPr>
        <p:txBody>
          <a:bodyPr/>
          <a:lstStyle/>
          <a:p>
            <a:r>
              <a:rPr lang="en-US"/>
              <a:t>Llewellyn Falco</a:t>
            </a:r>
          </a:p>
          <a:p>
            <a:r>
              <a:rPr lang="en-US"/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65684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ross 7">
            <a:extLst>
              <a:ext uri="{FF2B5EF4-FFF2-40B4-BE49-F238E27FC236}">
                <a16:creationId xmlns:a16="http://schemas.microsoft.com/office/drawing/2014/main" id="{4BCD4BF2-BCBC-2C9D-90FC-F241F119C9DB}"/>
              </a:ext>
            </a:extLst>
          </p:cNvPr>
          <p:cNvSpPr/>
          <p:nvPr/>
        </p:nvSpPr>
        <p:spPr>
          <a:xfrm>
            <a:off x="8884043" y="2893224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message&#10;&#10;Description automatically generated">
            <a:extLst>
              <a:ext uri="{FF2B5EF4-FFF2-40B4-BE49-F238E27FC236}">
                <a16:creationId xmlns:a16="http://schemas.microsoft.com/office/drawing/2014/main" id="{1E674915-0AE7-566F-10FB-E62BE17F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24" y="1634154"/>
            <a:ext cx="4046578" cy="1171378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4165184-EE88-69A1-CBBC-4A6BFF7E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4" y="1634154"/>
            <a:ext cx="5965162" cy="3008566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A screenshot of a message&#10;&#10;Description automatically generated">
            <a:extLst>
              <a:ext uri="{FF2B5EF4-FFF2-40B4-BE49-F238E27FC236}">
                <a16:creationId xmlns:a16="http://schemas.microsoft.com/office/drawing/2014/main" id="{43A1B801-FD97-CBD9-7C33-20A0F8791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24" y="3951722"/>
            <a:ext cx="4389850" cy="6840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1E340-D56F-7423-97E1-A97F423F5CF3}"/>
              </a:ext>
            </a:extLst>
          </p:cNvPr>
          <p:cNvCxnSpPr>
            <a:cxnSpLocks/>
          </p:cNvCxnSpPr>
          <p:nvPr/>
        </p:nvCxnSpPr>
        <p:spPr>
          <a:xfrm>
            <a:off x="6555859" y="403916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34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204572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09A0-D246-875C-C70F-0F0B547E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55845E4F-0226-83BA-C360-A050FE11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7A9A6-4C6D-A559-60AC-F9241FA8C2E4}"/>
              </a:ext>
            </a:extLst>
          </p:cNvPr>
          <p:cNvSpPr txBox="1"/>
          <p:nvPr/>
        </p:nvSpPr>
        <p:spPr>
          <a:xfrm>
            <a:off x="3408177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351072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6BFD-A211-2CD1-4E07-DAA7872D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4C73-1331-8B94-A16F-B46696BB3A75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8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Printers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F5CC8-526B-7690-E5AC-58435125CDE7}"/>
              </a:ext>
            </a:extLst>
          </p:cNvPr>
          <p:cNvGrpSpPr/>
          <p:nvPr/>
        </p:nvGrpSpPr>
        <p:grpSpPr>
          <a:xfrm>
            <a:off x="7425175" y="1215092"/>
            <a:ext cx="3937000" cy="4114800"/>
            <a:chOff x="7425175" y="1215092"/>
            <a:chExt cx="3937000" cy="4114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FB065D-B1B6-3EC6-EF3E-4BE4304E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5175" y="1215092"/>
              <a:ext cx="3937000" cy="4114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C88015-1D62-9952-D75D-C188C2CF1307}"/>
                </a:ext>
              </a:extLst>
            </p:cNvPr>
            <p:cNvSpPr txBox="1"/>
            <p:nvPr/>
          </p:nvSpPr>
          <p:spPr>
            <a:xfrm>
              <a:off x="10286239" y="5052893"/>
              <a:ext cx="1075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@EmillyBache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15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Story Board</a:t>
            </a: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04D6872-419F-32EE-D169-CCF1EC8C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233" y="2520509"/>
            <a:ext cx="3516422" cy="1352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331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1" y="2519720"/>
            <a:ext cx="90270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Lack of clarity in the test code output</a:t>
            </a:r>
          </a:p>
        </p:txBody>
      </p:sp>
    </p:spTree>
    <p:extLst>
      <p:ext uri="{BB962C8B-B14F-4D97-AF65-F5344CB8AC3E}">
        <p14:creationId xmlns:p14="http://schemas.microsoft.com/office/powerpoint/2010/main" val="1672610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277194" y="1119460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5999766" y="5413248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3477017" y="5413248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6746221" y="2019362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3511296" y="1426468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3511296" y="2841214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6746221" y="3940065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3511296" y="4737806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5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/>
      <p:bldP spid="4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78351" y="778992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3100923" y="5072780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578174" y="5072780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3847378" y="167889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612453" y="108600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612453" y="250074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3847378" y="3599597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612453" y="4397338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  <p:sp>
        <p:nvSpPr>
          <p:cNvPr id="13" name="!!highlight-no-2">
            <a:extLst>
              <a:ext uri="{FF2B5EF4-FFF2-40B4-BE49-F238E27FC236}">
                <a16:creationId xmlns:a16="http://schemas.microsoft.com/office/drawing/2014/main" id="{D547A2A4-15CD-CCC5-F31A-8704ADAFFEEF}"/>
              </a:ext>
            </a:extLst>
          </p:cNvPr>
          <p:cNvSpPr/>
          <p:nvPr/>
        </p:nvSpPr>
        <p:spPr>
          <a:xfrm>
            <a:off x="8979408" y="4868344"/>
            <a:ext cx="82296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highlight-no-1">
            <a:extLst>
              <a:ext uri="{FF2B5EF4-FFF2-40B4-BE49-F238E27FC236}">
                <a16:creationId xmlns:a16="http://schemas.microsoft.com/office/drawing/2014/main" id="{898B4CBF-0EC3-2DFC-08C4-EA324826EE3E}"/>
              </a:ext>
            </a:extLst>
          </p:cNvPr>
          <p:cNvSpPr/>
          <p:nvPr/>
        </p:nvSpPr>
        <p:spPr>
          <a:xfrm>
            <a:off x="3135202" y="5135732"/>
            <a:ext cx="1631741" cy="33199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highlight-yes-2">
            <a:extLst>
              <a:ext uri="{FF2B5EF4-FFF2-40B4-BE49-F238E27FC236}">
                <a16:creationId xmlns:a16="http://schemas.microsoft.com/office/drawing/2014/main" id="{CDE429B6-400E-F52E-370B-3628012CFFE9}"/>
              </a:ext>
            </a:extLst>
          </p:cNvPr>
          <p:cNvSpPr/>
          <p:nvPr/>
        </p:nvSpPr>
        <p:spPr>
          <a:xfrm>
            <a:off x="8942832" y="3389566"/>
            <a:ext cx="155448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highlight-yes-1">
            <a:extLst>
              <a:ext uri="{FF2B5EF4-FFF2-40B4-BE49-F238E27FC236}">
                <a16:creationId xmlns:a16="http://schemas.microsoft.com/office/drawing/2014/main" id="{7E1C9EF7-89E3-B715-6553-C10C91E5381F}"/>
              </a:ext>
            </a:extLst>
          </p:cNvPr>
          <p:cNvSpPr/>
          <p:nvPr/>
        </p:nvSpPr>
        <p:spPr>
          <a:xfrm>
            <a:off x="650245" y="5106874"/>
            <a:ext cx="2097310" cy="37259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highlight-question-2">
            <a:extLst>
              <a:ext uri="{FF2B5EF4-FFF2-40B4-BE49-F238E27FC236}">
                <a16:creationId xmlns:a16="http://schemas.microsoft.com/office/drawing/2014/main" id="{8AE1F511-7EF9-5EDB-267D-1916F6AD3994}"/>
              </a:ext>
            </a:extLst>
          </p:cNvPr>
          <p:cNvSpPr/>
          <p:nvPr/>
        </p:nvSpPr>
        <p:spPr>
          <a:xfrm>
            <a:off x="8412480" y="1787679"/>
            <a:ext cx="1298448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5" name="!!highlight-question-1">
            <a:extLst>
              <a:ext uri="{FF2B5EF4-FFF2-40B4-BE49-F238E27FC236}">
                <a16:creationId xmlns:a16="http://schemas.microsoft.com/office/drawing/2014/main" id="{FE495C53-3F83-3006-919C-DF89355C62FC}"/>
              </a:ext>
            </a:extLst>
          </p:cNvPr>
          <p:cNvSpPr/>
          <p:nvPr/>
        </p:nvSpPr>
        <p:spPr>
          <a:xfrm>
            <a:off x="612452" y="4724975"/>
            <a:ext cx="2100823" cy="30519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" name="!!approvalText">
            <a:extLst>
              <a:ext uri="{FF2B5EF4-FFF2-40B4-BE49-F238E27FC236}">
                <a16:creationId xmlns:a16="http://schemas.microsoft.com/office/drawing/2014/main" id="{F023DF0C-8554-CC9D-6863-2B63AA19F72D}"/>
              </a:ext>
            </a:extLst>
          </p:cNvPr>
          <p:cNvSpPr txBox="1"/>
          <p:nvPr/>
        </p:nvSpPr>
        <p:spPr>
          <a:xfrm>
            <a:off x="7312152" y="446061"/>
            <a:ext cx="324800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pay bill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"content":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"type": "vertical",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"text": "Are you a customer?",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"tooltip": "text tooltip"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"horizontal",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"Yes",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"Yes, I'm a customer"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"No",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"No, I'm not"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800">
              <a:solidFill>
                <a:srgbClr val="080808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endParaRPr lang="en-US" sz="8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2" grpId="0" animBg="1"/>
      <p:bldP spid="16" grpId="0" animBg="1"/>
      <p:bldP spid="11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322658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520" y="77724"/>
            <a:ext cx="6702552" cy="67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8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73BF9-B17C-55AD-7566-D992D6FB4781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F6C7D-F54C-615D-7273-8A50FB11BBEA}"/>
              </a:ext>
            </a:extLst>
          </p:cNvPr>
          <p:cNvSpPr txBox="1"/>
          <p:nvPr/>
        </p:nvSpPr>
        <p:spPr>
          <a:xfrm>
            <a:off x="418614" y="2907792"/>
            <a:ext cx="5051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</a:t>
            </a: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there</a:t>
            </a: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 I'm your virtual assistant.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F780E-380C-E94D-9D2B-D3578F58398C}"/>
              </a:ext>
            </a:extLst>
          </p:cNvPr>
          <p:cNvSpPr txBox="1"/>
          <p:nvPr/>
        </p:nvSpPr>
        <p:spPr>
          <a:xfrm>
            <a:off x="6239257" y="2907792"/>
            <a:ext cx="5604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40D34-665B-A772-6EA9-802ABBE5343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15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8825-EC20-0C35-C355-C893B253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0DBFF4-1D30-30B7-F91A-6D482B1D8AE7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FB75D-8685-2FB1-0B13-1BE2BF460D6A}"/>
              </a:ext>
            </a:extLst>
          </p:cNvPr>
          <p:cNvSpPr txBox="1"/>
          <p:nvPr/>
        </p:nvSpPr>
        <p:spPr>
          <a:xfrm>
            <a:off x="379264" y="2367171"/>
            <a:ext cx="53864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2) No, I'm not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F7316D-A936-D55A-75F6-942D10EC9F6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9ACB87-D96D-6FA4-E662-D393BB1FEE39}"/>
              </a:ext>
            </a:extLst>
          </p:cNvPr>
          <p:cNvSpPr txBox="1"/>
          <p:nvPr/>
        </p:nvSpPr>
        <p:spPr>
          <a:xfrm>
            <a:off x="6290307" y="2367171"/>
            <a:ext cx="567014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</a:p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2) No, I'm not</a:t>
            </a:r>
          </a:p>
        </p:txBody>
      </p:sp>
    </p:spTree>
    <p:extLst>
      <p:ext uri="{BB962C8B-B14F-4D97-AF65-F5344CB8AC3E}">
        <p14:creationId xmlns:p14="http://schemas.microsoft.com/office/powerpoint/2010/main" val="1362812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941BA-CDF3-2EB7-3A47-B8F6C4BBC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approval">
            <a:extLst>
              <a:ext uri="{FF2B5EF4-FFF2-40B4-BE49-F238E27FC236}">
                <a16:creationId xmlns:a16="http://schemas.microsoft.com/office/drawing/2014/main" id="{99C0E647-3C39-FD28-9CF8-AA2677BCFF8C}"/>
              </a:ext>
            </a:extLst>
          </p:cNvPr>
          <p:cNvGrpSpPr/>
          <p:nvPr/>
        </p:nvGrpSpPr>
        <p:grpSpPr>
          <a:xfrm>
            <a:off x="1352293" y="613592"/>
            <a:ext cx="3248005" cy="6124754"/>
            <a:chOff x="7312152" y="446061"/>
            <a:chExt cx="3248005" cy="6124754"/>
          </a:xfrm>
        </p:grpSpPr>
        <p:sp>
          <p:nvSpPr>
            <p:cNvPr id="5" name="!!highlight3">
              <a:extLst>
                <a:ext uri="{FF2B5EF4-FFF2-40B4-BE49-F238E27FC236}">
                  <a16:creationId xmlns:a16="http://schemas.microsoft.com/office/drawing/2014/main" id="{3AB78B9E-AD9C-8585-3C90-E53A9A79ADF5}"/>
                </a:ext>
              </a:extLst>
            </p:cNvPr>
            <p:cNvSpPr/>
            <p:nvPr/>
          </p:nvSpPr>
          <p:spPr>
            <a:xfrm>
              <a:off x="8412480" y="1787679"/>
              <a:ext cx="1298448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6" name="!!highlight2">
              <a:extLst>
                <a:ext uri="{FF2B5EF4-FFF2-40B4-BE49-F238E27FC236}">
                  <a16:creationId xmlns:a16="http://schemas.microsoft.com/office/drawing/2014/main" id="{B4B590E3-3596-B1DE-95F8-4EC92C5BD3B4}"/>
                </a:ext>
              </a:extLst>
            </p:cNvPr>
            <p:cNvSpPr/>
            <p:nvPr/>
          </p:nvSpPr>
          <p:spPr>
            <a:xfrm>
              <a:off x="8942832" y="3389566"/>
              <a:ext cx="155448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!!highlight1">
              <a:extLst>
                <a:ext uri="{FF2B5EF4-FFF2-40B4-BE49-F238E27FC236}">
                  <a16:creationId xmlns:a16="http://schemas.microsoft.com/office/drawing/2014/main" id="{ADDE7891-910E-E028-C391-14B652693021}"/>
                </a:ext>
              </a:extLst>
            </p:cNvPr>
            <p:cNvSpPr/>
            <p:nvPr/>
          </p:nvSpPr>
          <p:spPr>
            <a:xfrm>
              <a:off x="8979408" y="4868344"/>
              <a:ext cx="82296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!!approvalText">
              <a:extLst>
                <a:ext uri="{FF2B5EF4-FFF2-40B4-BE49-F238E27FC236}">
                  <a16:creationId xmlns:a16="http://schemas.microsoft.com/office/drawing/2014/main" id="{580070BB-4B7D-8AF6-9E34-02C62313C06F}"/>
                </a:ext>
              </a:extLst>
            </p:cNvPr>
            <p:cNvSpPr txBox="1"/>
            <p:nvPr/>
          </p:nvSpPr>
          <p:spPr>
            <a:xfrm>
              <a:off x="7312152" y="446061"/>
              <a:ext cx="3248005" cy="612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hi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Hi there! I'm your virtual assistant.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What would you like to do today?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pay bill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Let me try to help you.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"content":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"type": "vertical",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"text": "Are you a customer?",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"tooltip": "text tooltip"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"horizontal",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"Yes",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"Yes, I'm a customer"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"No",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"No, I'm not"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endPara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  <a:p>
              <a:endParaRPr lang="en-US" sz="800"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</p:txBody>
        </p:sp>
      </p:grpSp>
      <p:grpSp>
        <p:nvGrpSpPr>
          <p:cNvPr id="4" name="!!approval">
            <a:extLst>
              <a:ext uri="{FF2B5EF4-FFF2-40B4-BE49-F238E27FC236}">
                <a16:creationId xmlns:a16="http://schemas.microsoft.com/office/drawing/2014/main" id="{8478C166-2F63-938C-9349-394725923536}"/>
              </a:ext>
            </a:extLst>
          </p:cNvPr>
          <p:cNvGrpSpPr/>
          <p:nvPr/>
        </p:nvGrpSpPr>
        <p:grpSpPr>
          <a:xfrm>
            <a:off x="6554222" y="1490424"/>
            <a:ext cx="5057410" cy="2862322"/>
            <a:chOff x="7993870" y="-1956478"/>
            <a:chExt cx="5057410" cy="2862322"/>
          </a:xfrm>
        </p:grpSpPr>
        <p:sp>
          <p:nvSpPr>
            <p:cNvPr id="10" name="!!highlight3">
              <a:extLst>
                <a:ext uri="{FF2B5EF4-FFF2-40B4-BE49-F238E27FC236}">
                  <a16:creationId xmlns:a16="http://schemas.microsoft.com/office/drawing/2014/main" id="{C95993B2-6265-2862-0B29-E07D565C7091}"/>
                </a:ext>
              </a:extLst>
            </p:cNvPr>
            <p:cNvSpPr/>
            <p:nvPr/>
          </p:nvSpPr>
          <p:spPr>
            <a:xfrm flipV="1">
              <a:off x="9355674" y="-353825"/>
              <a:ext cx="2194560" cy="2770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3" name="!!highlight2">
              <a:extLst>
                <a:ext uri="{FF2B5EF4-FFF2-40B4-BE49-F238E27FC236}">
                  <a16:creationId xmlns:a16="http://schemas.microsoft.com/office/drawing/2014/main" id="{DE30BA5E-605D-7178-C7C1-1B942C250671}"/>
                </a:ext>
              </a:extLst>
            </p:cNvPr>
            <p:cNvSpPr/>
            <p:nvPr/>
          </p:nvSpPr>
          <p:spPr>
            <a:xfrm>
              <a:off x="9355674" y="-47951"/>
              <a:ext cx="2459301" cy="277018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!!highlight1">
              <a:extLst>
                <a:ext uri="{FF2B5EF4-FFF2-40B4-BE49-F238E27FC236}">
                  <a16:creationId xmlns:a16="http://schemas.microsoft.com/office/drawing/2014/main" id="{2C39791A-9BA6-50E2-13F5-91A49A5BA5C6}"/>
                </a:ext>
              </a:extLst>
            </p:cNvPr>
            <p:cNvSpPr/>
            <p:nvPr/>
          </p:nvSpPr>
          <p:spPr>
            <a:xfrm>
              <a:off x="9355674" y="257921"/>
              <a:ext cx="1563624" cy="27432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!!approvalText">
              <a:extLst>
                <a:ext uri="{FF2B5EF4-FFF2-40B4-BE49-F238E27FC236}">
                  <a16:creationId xmlns:a16="http://schemas.microsoft.com/office/drawing/2014/main" id="{B8386BB1-3D0F-F4F8-8BEE-CE6BEECAF924}"/>
                </a:ext>
              </a:extLst>
            </p:cNvPr>
            <p:cNvSpPr txBox="1"/>
            <p:nvPr/>
          </p:nvSpPr>
          <p:spPr>
            <a:xfrm>
              <a:off x="7993870" y="-1956478"/>
              <a:ext cx="5057410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80808"/>
                  </a:solidFill>
                  <a:effectLst/>
                </a:rPr>
                <a:t>[Customer]: hi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Hi there! I'm your virtual assistant.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What would you like to do today?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[Customer]: pay bill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Let me try to help you.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Are you a customer?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1) Yes, I'm a customer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2) No, I'm not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endParaRPr lang="en-US" sz="2000">
                <a:solidFill>
                  <a:srgbClr val="080808"/>
                </a:solidFill>
                <a:effectLst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2C7FBC-7BEA-1145-3235-59134CE5989B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7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2 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658338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A338-4244-195F-0312-161DE0953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C3926601-9B5A-A4A5-949E-4E03359ED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EFFC0-895A-4681-4277-2B3BC387DD97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4674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7822-B99A-4238-D2E2-0E8220E5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13216-F493-3172-156C-A42DE4576AA8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03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107022" y="2886324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Too many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87063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</p:spTree>
    <p:extLst>
      <p:ext uri="{BB962C8B-B14F-4D97-AF65-F5344CB8AC3E}">
        <p14:creationId xmlns:p14="http://schemas.microsoft.com/office/powerpoint/2010/main" val="2452718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19067" y="173515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02C3009-03BB-1EB0-86FD-2613C98A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19" y="2059090"/>
            <a:ext cx="5536066" cy="27398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78C818-46D0-59BC-DB55-2B66DC035F9D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lose-up of a word&#10;&#10;Description automatically generated">
            <a:extLst>
              <a:ext uri="{FF2B5EF4-FFF2-40B4-BE49-F238E27FC236}">
                <a16:creationId xmlns:a16="http://schemas.microsoft.com/office/drawing/2014/main" id="{1285C983-BE1C-4827-82B6-6E225B299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67" y="3138149"/>
            <a:ext cx="5487214" cy="79409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301EF46-AB34-4731-D6C8-AB9CA18FDAF2}"/>
              </a:ext>
            </a:extLst>
          </p:cNvPr>
          <p:cNvGrpSpPr/>
          <p:nvPr/>
        </p:nvGrpSpPr>
        <p:grpSpPr>
          <a:xfrm>
            <a:off x="145916" y="2301251"/>
            <a:ext cx="2577810" cy="1404988"/>
            <a:chOff x="145916" y="2301251"/>
            <a:chExt cx="2577810" cy="140498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C4D60C6-5EBC-B24F-D7BC-735D45C695A5}"/>
                </a:ext>
              </a:extLst>
            </p:cNvPr>
            <p:cNvSpPr/>
            <p:nvPr/>
          </p:nvSpPr>
          <p:spPr>
            <a:xfrm>
              <a:off x="145916" y="3083670"/>
              <a:ext cx="1663425" cy="62256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5DC5B42-EF86-A659-41BE-FE5BDFA24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8877" y="2577830"/>
              <a:ext cx="447472" cy="43774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pproved output">
              <a:extLst>
                <a:ext uri="{FF2B5EF4-FFF2-40B4-BE49-F238E27FC236}">
                  <a16:creationId xmlns:a16="http://schemas.microsoft.com/office/drawing/2014/main" id="{5BFE5EC7-70AA-0AE7-98EE-366F5BCE6CE2}"/>
                </a:ext>
              </a:extLst>
            </p:cNvPr>
            <p:cNvSpPr txBox="1"/>
            <p:nvPr/>
          </p:nvSpPr>
          <p:spPr>
            <a:xfrm>
              <a:off x="894956" y="2301251"/>
              <a:ext cx="1828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Approved</a:t>
              </a:r>
              <a:r>
                <a:rPr lang="en-US" u="sng">
                  <a:solidFill>
                    <a:srgbClr val="C00000"/>
                  </a:solidFill>
                </a:rPr>
                <a:t> </a:t>
              </a:r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output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8A1A1B-BE88-53ED-4244-67820DE33E3F}"/>
              </a:ext>
            </a:extLst>
          </p:cNvPr>
          <p:cNvGrpSpPr/>
          <p:nvPr/>
        </p:nvGrpSpPr>
        <p:grpSpPr>
          <a:xfrm>
            <a:off x="3073656" y="3535198"/>
            <a:ext cx="2540970" cy="1448378"/>
            <a:chOff x="3073656" y="3535198"/>
            <a:chExt cx="2540970" cy="144837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7FC7D83-39B3-B837-C42E-64A6974ACB42}"/>
                </a:ext>
              </a:extLst>
            </p:cNvPr>
            <p:cNvSpPr/>
            <p:nvPr/>
          </p:nvSpPr>
          <p:spPr>
            <a:xfrm>
              <a:off x="3073656" y="3535198"/>
              <a:ext cx="2540970" cy="432071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6AD822-BBB0-36AF-B3DE-CD3195ABF755}"/>
                </a:ext>
              </a:extLst>
            </p:cNvPr>
            <p:cNvSpPr txBox="1"/>
            <p:nvPr/>
          </p:nvSpPr>
          <p:spPr>
            <a:xfrm>
              <a:off x="3726601" y="4614244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How to invoke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D6416C-1AC8-AAD5-0EE0-7A6A8832D03F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4173166" y="4134255"/>
              <a:ext cx="327846" cy="4799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91740B-D697-2B51-EC71-BA1C2FB1F758}"/>
              </a:ext>
            </a:extLst>
          </p:cNvPr>
          <p:cNvGrpSpPr/>
          <p:nvPr/>
        </p:nvGrpSpPr>
        <p:grpSpPr>
          <a:xfrm>
            <a:off x="10044572" y="1340302"/>
            <a:ext cx="1981633" cy="1466128"/>
            <a:chOff x="10044572" y="1340302"/>
            <a:chExt cx="1981633" cy="14661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C71106-7EFF-1B8D-6706-FD1FFE862C59}"/>
                </a:ext>
              </a:extLst>
            </p:cNvPr>
            <p:cNvSpPr txBox="1"/>
            <p:nvPr/>
          </p:nvSpPr>
          <p:spPr>
            <a:xfrm>
              <a:off x="10044572" y="1340302"/>
              <a:ext cx="1981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Original source file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5D701C4-3201-A654-BCB1-69D2F591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461" y="1614014"/>
              <a:ext cx="450282" cy="11924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57B8AE5-EC64-5FE7-F388-4E46CBFC613D}"/>
              </a:ext>
            </a:extLst>
          </p:cNvPr>
          <p:cNvGrpSpPr/>
          <p:nvPr/>
        </p:nvGrpSpPr>
        <p:grpSpPr>
          <a:xfrm>
            <a:off x="6491362" y="1340302"/>
            <a:ext cx="2419252" cy="1456400"/>
            <a:chOff x="6491362" y="1340302"/>
            <a:chExt cx="2419252" cy="145640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B3F630-FECB-82E5-902C-26EE856C8BD0}"/>
                </a:ext>
              </a:extLst>
            </p:cNvPr>
            <p:cNvSpPr txBox="1"/>
            <p:nvPr/>
          </p:nvSpPr>
          <p:spPr>
            <a:xfrm>
              <a:off x="6491362" y="1340302"/>
              <a:ext cx="241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Possible new source file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E9FA149-D08E-1DED-AB07-4E28DB81F0C3}"/>
                </a:ext>
              </a:extLst>
            </p:cNvPr>
            <p:cNvCxnSpPr>
              <a:cxnSpLocks/>
            </p:cNvCxnSpPr>
            <p:nvPr/>
          </p:nvCxnSpPr>
          <p:spPr>
            <a:xfrm>
              <a:off x="7625320" y="1614014"/>
              <a:ext cx="302723" cy="11826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9C08EF-7847-E5C1-0E66-23A2CC9DFBFF}"/>
              </a:ext>
            </a:extLst>
          </p:cNvPr>
          <p:cNvGrpSpPr/>
          <p:nvPr/>
        </p:nvGrpSpPr>
        <p:grpSpPr>
          <a:xfrm>
            <a:off x="6443454" y="3593000"/>
            <a:ext cx="2471667" cy="2513172"/>
            <a:chOff x="6443454" y="3593000"/>
            <a:chExt cx="2471667" cy="2513172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C51FD76-9C43-CEF9-363B-F38EF4FFBA32}"/>
                </a:ext>
              </a:extLst>
            </p:cNvPr>
            <p:cNvSpPr/>
            <p:nvPr/>
          </p:nvSpPr>
          <p:spPr>
            <a:xfrm>
              <a:off x="6443454" y="3593000"/>
              <a:ext cx="435487" cy="27521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5A32AF-4C7B-7A6A-61EB-0CDEDAC06CE9}"/>
                </a:ext>
              </a:extLst>
            </p:cNvPr>
            <p:cNvSpPr txBox="1"/>
            <p:nvPr/>
          </p:nvSpPr>
          <p:spPr>
            <a:xfrm>
              <a:off x="6600064" y="5459841"/>
              <a:ext cx="2315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Pressing this modifies</a:t>
              </a:r>
            </a:p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your source code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747D4D-0D6B-4379-3DD6-0119D55F477C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6780179" y="3932247"/>
              <a:ext cx="977414" cy="152759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Approved output">
            <a:extLst>
              <a:ext uri="{FF2B5EF4-FFF2-40B4-BE49-F238E27FC236}">
                <a16:creationId xmlns:a16="http://schemas.microsoft.com/office/drawing/2014/main" id="{C224622B-F96E-63D9-0AD5-B13DFA2B46E9}"/>
              </a:ext>
            </a:extLst>
          </p:cNvPr>
          <p:cNvSpPr txBox="1"/>
          <p:nvPr/>
        </p:nvSpPr>
        <p:spPr>
          <a:xfrm>
            <a:off x="271223" y="118472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Ink Free" panose="020F0502020204030204" pitchFamily="34" charset="0"/>
                <a:ea typeface="Heiti TC Medium" pitchFamily="2" charset="-128"/>
              </a:rPr>
              <a:t>“Look mom, no files!”</a:t>
            </a:r>
          </a:p>
        </p:txBody>
      </p:sp>
    </p:spTree>
    <p:extLst>
      <p:ext uri="{BB962C8B-B14F-4D97-AF65-F5344CB8AC3E}">
        <p14:creationId xmlns:p14="http://schemas.microsoft.com/office/powerpoint/2010/main" val="22106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98861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ack of a person with her head back to the computer&#10;&#10;Description automatically generated">
            <a:extLst>
              <a:ext uri="{FF2B5EF4-FFF2-40B4-BE49-F238E27FC236}">
                <a16:creationId xmlns:a16="http://schemas.microsoft.com/office/drawing/2014/main" id="{076BB3A5-1494-3F11-D5D6-38A0EBC1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21" y="802265"/>
            <a:ext cx="4285634" cy="4108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72B4AC-FC10-E773-E758-86ECC0299BF0}"/>
              </a:ext>
            </a:extLst>
          </p:cNvPr>
          <p:cNvSpPr txBox="1"/>
          <p:nvPr/>
        </p:nvSpPr>
        <p:spPr>
          <a:xfrm>
            <a:off x="1075753" y="3752445"/>
            <a:ext cx="24817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Clear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Expressive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Simple</a:t>
            </a: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B216206-6279-3E55-4BB5-10B44015D30F}"/>
              </a:ext>
            </a:extLst>
          </p:cNvPr>
          <p:cNvGrpSpPr/>
          <p:nvPr/>
        </p:nvGrpSpPr>
        <p:grpSpPr>
          <a:xfrm>
            <a:off x="729917" y="626733"/>
            <a:ext cx="2664508" cy="2086046"/>
            <a:chOff x="8750744" y="716148"/>
            <a:chExt cx="2664508" cy="208604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52E9BAF-E65A-FF22-6AE8-E3645CDD0C25}"/>
                </a:ext>
              </a:extLst>
            </p:cNvPr>
            <p:cNvSpPr/>
            <p:nvPr/>
          </p:nvSpPr>
          <p:spPr>
            <a:xfrm>
              <a:off x="8750744" y="716148"/>
              <a:ext cx="2664508" cy="2086046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911292-DC4B-7C3A-04C3-A81BE4DB555F}"/>
                </a:ext>
              </a:extLst>
            </p:cNvPr>
            <p:cNvGrpSpPr/>
            <p:nvPr/>
          </p:nvGrpSpPr>
          <p:grpSpPr>
            <a:xfrm>
              <a:off x="9925076" y="967849"/>
              <a:ext cx="1245273" cy="618550"/>
              <a:chOff x="2108431" y="1163711"/>
              <a:chExt cx="1245273" cy="618550"/>
            </a:xfrm>
          </p:grpSpPr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956E1C8F-3A77-F6DC-7D3C-29CB4A09D4EB}"/>
                  </a:ext>
                </a:extLst>
              </p:cNvPr>
              <p:cNvSpPr/>
              <p:nvPr/>
            </p:nvSpPr>
            <p:spPr>
              <a:xfrm>
                <a:off x="2108431" y="1163711"/>
                <a:ext cx="1245273" cy="618550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ular Callout 26">
                <a:extLst>
                  <a:ext uri="{FF2B5EF4-FFF2-40B4-BE49-F238E27FC236}">
                    <a16:creationId xmlns:a16="http://schemas.microsoft.com/office/drawing/2014/main" id="{0546EC89-372C-D729-C60C-0AE0464FA9FE}"/>
                  </a:ext>
                </a:extLst>
              </p:cNvPr>
              <p:cNvSpPr/>
              <p:nvPr/>
            </p:nvSpPr>
            <p:spPr>
              <a:xfrm>
                <a:off x="2275763" y="1273606"/>
                <a:ext cx="870559" cy="395317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5ACE7F-1CE1-2281-D948-AED27DCE2247}"/>
                </a:ext>
              </a:extLst>
            </p:cNvPr>
            <p:cNvGrpSpPr/>
            <p:nvPr/>
          </p:nvGrpSpPr>
          <p:grpSpPr>
            <a:xfrm>
              <a:off x="9009379" y="1846084"/>
              <a:ext cx="1083029" cy="618550"/>
              <a:chOff x="1025402" y="2169765"/>
              <a:chExt cx="1083029" cy="618550"/>
            </a:xfrm>
          </p:grpSpPr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CDB10F0B-9811-6832-AD4D-94341F7304BF}"/>
                  </a:ext>
                </a:extLst>
              </p:cNvPr>
              <p:cNvSpPr/>
              <p:nvPr/>
            </p:nvSpPr>
            <p:spPr>
              <a:xfrm flipH="1">
                <a:off x="1025402" y="2169765"/>
                <a:ext cx="1083029" cy="618550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765D7D3C-4005-C580-53CF-497376A4BD0F}"/>
                  </a:ext>
                </a:extLst>
              </p:cNvPr>
              <p:cNvSpPr/>
              <p:nvPr/>
            </p:nvSpPr>
            <p:spPr>
              <a:xfrm flipH="1">
                <a:off x="1244039" y="2312767"/>
                <a:ext cx="660830" cy="332545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A41959DD-3B71-2087-2AC0-82E61747C508}"/>
              </a:ext>
            </a:extLst>
          </p:cNvPr>
          <p:cNvGrpSpPr/>
          <p:nvPr/>
        </p:nvGrpSpPr>
        <p:grpSpPr>
          <a:xfrm>
            <a:off x="9075122" y="3925814"/>
            <a:ext cx="2635098" cy="2563476"/>
            <a:chOff x="8854535" y="3870365"/>
            <a:chExt cx="3056605" cy="2812026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3AD6880B-87C5-9863-BD84-162293448C1A}"/>
                </a:ext>
              </a:extLst>
            </p:cNvPr>
            <p:cNvGrpSpPr/>
            <p:nvPr/>
          </p:nvGrpSpPr>
          <p:grpSpPr>
            <a:xfrm>
              <a:off x="8854535" y="3870365"/>
              <a:ext cx="2576440" cy="2585883"/>
              <a:chOff x="9009379" y="4133353"/>
              <a:chExt cx="2576440" cy="2585883"/>
            </a:xfrm>
          </p:grpSpPr>
          <p:sp>
            <p:nvSpPr>
              <p:cNvPr id="2048" name="Rounded Rectangle 2047">
                <a:extLst>
                  <a:ext uri="{FF2B5EF4-FFF2-40B4-BE49-F238E27FC236}">
                    <a16:creationId xmlns:a16="http://schemas.microsoft.com/office/drawing/2014/main" id="{6B91E114-A6E3-78C5-49BC-63B08B46FA56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Rounded Rectangle 2050">
                <a:extLst>
                  <a:ext uri="{FF2B5EF4-FFF2-40B4-BE49-F238E27FC236}">
                    <a16:creationId xmlns:a16="http://schemas.microsoft.com/office/drawing/2014/main" id="{26FCA8FE-ABAC-A9AE-2BFB-604C9B7AF20F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Rounded Rectangle 2052">
                <a:extLst>
                  <a:ext uri="{FF2B5EF4-FFF2-40B4-BE49-F238E27FC236}">
                    <a16:creationId xmlns:a16="http://schemas.microsoft.com/office/drawing/2014/main" id="{EDB8CB57-B78A-9527-160B-12C1B818330C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8" name="Rectangle 2057">
                <a:extLst>
                  <a:ext uri="{FF2B5EF4-FFF2-40B4-BE49-F238E27FC236}">
                    <a16:creationId xmlns:a16="http://schemas.microsoft.com/office/drawing/2014/main" id="{D4E77C82-5C3F-FA1F-35D6-7190A2894DEE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95863AEF-DC89-6D6A-7ED6-5AE9D829AFC0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E8AAA695-B29A-1771-274A-0C293A31A4AE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B9AB478A-84AC-C29F-5617-2560EBEEF5DF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BA046A3C-B9E4-27C8-7BFE-4332FE457DC0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69475E4C-2D26-D68C-6C59-D79A461891D4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E9255E9B-50D9-677D-BA5E-6660C2E9E1F5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CBC0999-EC4D-26DE-1E95-84F68A5272BC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0DD29A8C-0120-5BBB-6EB3-48E7799E9469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5" name="Straight Connector 2084">
                <a:extLst>
                  <a:ext uri="{FF2B5EF4-FFF2-40B4-BE49-F238E27FC236}">
                    <a16:creationId xmlns:a16="http://schemas.microsoft.com/office/drawing/2014/main" id="{03B3F64A-016D-6A92-697F-CEFDAEA7561C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01" name="Rounded Rectangle 2100">
              <a:extLst>
                <a:ext uri="{FF2B5EF4-FFF2-40B4-BE49-F238E27FC236}">
                  <a16:creationId xmlns:a16="http://schemas.microsoft.com/office/drawing/2014/main" id="{C57066B0-4BA2-9982-D421-BFFC8A601B76}"/>
                </a:ext>
              </a:extLst>
            </p:cNvPr>
            <p:cNvSpPr/>
            <p:nvPr/>
          </p:nvSpPr>
          <p:spPr>
            <a:xfrm>
              <a:off x="9009379" y="4184809"/>
              <a:ext cx="2901761" cy="24975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9B928102-85E4-6836-F6FF-A9D151049AB9}"/>
                </a:ext>
              </a:extLst>
            </p:cNvPr>
            <p:cNvGrpSpPr/>
            <p:nvPr/>
          </p:nvGrpSpPr>
          <p:grpSpPr>
            <a:xfrm>
              <a:off x="9107676" y="4023311"/>
              <a:ext cx="2576440" cy="2585883"/>
              <a:chOff x="9009379" y="4133353"/>
              <a:chExt cx="2576440" cy="2585883"/>
            </a:xfrm>
          </p:grpSpPr>
          <p:sp>
            <p:nvSpPr>
              <p:cNvPr id="2088" name="Rounded Rectangle 2087">
                <a:extLst>
                  <a:ext uri="{FF2B5EF4-FFF2-40B4-BE49-F238E27FC236}">
                    <a16:creationId xmlns:a16="http://schemas.microsoft.com/office/drawing/2014/main" id="{BE4C12EB-4766-0F27-26BA-71A543A3021D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Rounded Rectangle 2088">
                <a:extLst>
                  <a:ext uri="{FF2B5EF4-FFF2-40B4-BE49-F238E27FC236}">
                    <a16:creationId xmlns:a16="http://schemas.microsoft.com/office/drawing/2014/main" id="{2F9B4781-F695-B84F-BE09-B78B624CC7BD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Rounded Rectangle 2089">
                <a:extLst>
                  <a:ext uri="{FF2B5EF4-FFF2-40B4-BE49-F238E27FC236}">
                    <a16:creationId xmlns:a16="http://schemas.microsoft.com/office/drawing/2014/main" id="{1698B334-7D3C-3340-A750-22B325D52871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5B051B9A-E6B6-1B22-622E-B4FB47242458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E8D14235-7208-4A28-D888-687E28FDE6D7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BF450FFD-64AB-9081-820C-55717B82F5C7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4" name="Rectangle 2093">
                <a:extLst>
                  <a:ext uri="{FF2B5EF4-FFF2-40B4-BE49-F238E27FC236}">
                    <a16:creationId xmlns:a16="http://schemas.microsoft.com/office/drawing/2014/main" id="{CA848465-F28A-6879-EC22-D07AA470CE26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DBCE1E8F-CC3C-3491-5AA7-C542F7FFBC4B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Rectangle 2095">
                <a:extLst>
                  <a:ext uri="{FF2B5EF4-FFF2-40B4-BE49-F238E27FC236}">
                    <a16:creationId xmlns:a16="http://schemas.microsoft.com/office/drawing/2014/main" id="{504B00B4-7D80-7327-70C0-1D9622F5EAF6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D77C9707-7A8A-1E29-4A54-CBDDBC41CC7C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9D48A082-A4E9-883B-7F24-889EB10BF626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9" name="Rectangle 2098">
                <a:extLst>
                  <a:ext uri="{FF2B5EF4-FFF2-40B4-BE49-F238E27FC236}">
                    <a16:creationId xmlns:a16="http://schemas.microsoft.com/office/drawing/2014/main" id="{856D3FBD-28FA-0D72-E97F-254B226D4930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0" name="Straight Connector 2099">
                <a:extLst>
                  <a:ext uri="{FF2B5EF4-FFF2-40B4-BE49-F238E27FC236}">
                    <a16:creationId xmlns:a16="http://schemas.microsoft.com/office/drawing/2014/main" id="{B019FA35-67C5-280F-C8F3-76F6DD9067EB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8DBEEAA0-4447-4A7F-A941-3CF89E2DC06E}"/>
              </a:ext>
            </a:extLst>
          </p:cNvPr>
          <p:cNvSpPr/>
          <p:nvPr/>
        </p:nvSpPr>
        <p:spPr>
          <a:xfrm>
            <a:off x="9601926" y="4957635"/>
            <a:ext cx="218451" cy="227096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146D3F3F-35AC-7D8B-17D8-C7D4736CB6A0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  <a:gd name="connsiteX4" fmla="*/ 0 w 12191999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7999" extrusionOk="0">
                <a:moveTo>
                  <a:pt x="0" y="0"/>
                </a:moveTo>
                <a:cubicBezTo>
                  <a:pt x="4069482" y="-103248"/>
                  <a:pt x="6618227" y="-99767"/>
                  <a:pt x="12191999" y="0"/>
                </a:cubicBezTo>
                <a:cubicBezTo>
                  <a:pt x="12107876" y="879278"/>
                  <a:pt x="12315743" y="5445534"/>
                  <a:pt x="12191999" y="6857999"/>
                </a:cubicBezTo>
                <a:cubicBezTo>
                  <a:pt x="8850279" y="6794101"/>
                  <a:pt x="3313589" y="6887422"/>
                  <a:pt x="0" y="6857999"/>
                </a:cubicBezTo>
                <a:cubicBezTo>
                  <a:pt x="-109860" y="4033007"/>
                  <a:pt x="-34414" y="325546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195834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7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ADD704-45E0-CDF0-BBC7-D51C9503D539}"/>
              </a:ext>
            </a:extLst>
          </p:cNvPr>
          <p:cNvGrpSpPr/>
          <p:nvPr/>
        </p:nvGrpSpPr>
        <p:grpSpPr>
          <a:xfrm>
            <a:off x="5348283" y="416052"/>
            <a:ext cx="2555240" cy="5803270"/>
            <a:chOff x="165234" y="239927"/>
            <a:chExt cx="2555240" cy="5803270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1DD26B4-5125-831C-0989-2A3BEE5B1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54" t="3213"/>
            <a:stretch/>
          </p:blipFill>
          <p:spPr>
            <a:xfrm>
              <a:off x="213832" y="239927"/>
              <a:ext cx="2232081" cy="3741658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E3BC49A-E3FE-C67A-B79C-7166CF0F0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707"/>
            <a:stretch/>
          </p:blipFill>
          <p:spPr>
            <a:xfrm>
              <a:off x="165234" y="3981585"/>
              <a:ext cx="2555240" cy="2061612"/>
            </a:xfrm>
            <a:prstGeom prst="rect">
              <a:avLst/>
            </a:prstGeom>
          </p:spPr>
        </p:pic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9647EE-FA62-588F-4CD5-5B6BC7D77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4" t="22111" r="43096" b="5414"/>
          <a:stretch/>
        </p:blipFill>
        <p:spPr>
          <a:xfrm>
            <a:off x="51763" y="379758"/>
            <a:ext cx="3356037" cy="3634144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4B0D269E-9101-F292-B217-894CE949D812}"/>
              </a:ext>
            </a:extLst>
          </p:cNvPr>
          <p:cNvSpPr/>
          <p:nvPr/>
        </p:nvSpPr>
        <p:spPr>
          <a:xfrm>
            <a:off x="51763" y="4276316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FAF905F-5907-A705-7313-99FD5415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3" y="5078227"/>
            <a:ext cx="4589576" cy="100195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AD332A-C101-CFB1-C478-60C1F8ACD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131" y="3429000"/>
            <a:ext cx="4678540" cy="2061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FCA689-BDF1-A357-F207-59D6DD35CF93}"/>
              </a:ext>
            </a:extLst>
          </p:cNvPr>
          <p:cNvCxnSpPr>
            <a:cxnSpLocks/>
          </p:cNvCxnSpPr>
          <p:nvPr/>
        </p:nvCxnSpPr>
        <p:spPr>
          <a:xfrm>
            <a:off x="508698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15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F28ADF-F9A1-BE76-B5A1-DBEEFECE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784A3B-234D-FF43-0E64-C54043738401}"/>
              </a:ext>
            </a:extLst>
          </p:cNvPr>
          <p:cNvSpPr txBox="1"/>
          <p:nvPr/>
        </p:nvSpPr>
        <p:spPr>
          <a:xfrm>
            <a:off x="4759709" y="314328"/>
            <a:ext cx="25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inline - everything in test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8E284A-9496-CACB-AFC3-7C221A95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656" y="1497900"/>
            <a:ext cx="5426183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60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427048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1A1A-29BB-6FFC-DA35-805A158E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0420A4E0-4A4F-4C17-4FA9-EB400F48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2D1E35-A2DB-017D-B172-AFE81CEBD1AE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4216904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32C2-CE39-CE40-E42D-82296338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E7C38-CAFB-366B-0857-FF89488AC047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0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Can’t see the overall test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BD3F1-DA39-67E0-1212-5BBBC350182A}"/>
              </a:ext>
            </a:extLst>
          </p:cNvPr>
          <p:cNvSpPr txBox="1"/>
          <p:nvPr/>
        </p:nvSpPr>
        <p:spPr>
          <a:xfrm>
            <a:off x="2587751" y="3566160"/>
            <a:ext cx="766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hard to see if you’re missing cases...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26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verifyAll()</a:t>
            </a:r>
          </a:p>
        </p:txBody>
      </p:sp>
    </p:spTree>
    <p:extLst>
      <p:ext uri="{BB962C8B-B14F-4D97-AF65-F5344CB8AC3E}">
        <p14:creationId xmlns:p14="http://schemas.microsoft.com/office/powerpoint/2010/main" val="2272931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many of one</a:t>
            </a:r>
          </a:p>
        </p:txBody>
      </p:sp>
    </p:spTree>
    <p:extLst>
      <p:ext uri="{BB962C8B-B14F-4D97-AF65-F5344CB8AC3E}">
        <p14:creationId xmlns:p14="http://schemas.microsoft.com/office/powerpoint/2010/main" val="2884861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1810483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0996-C852-596F-EA5E-364A03EFA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AB4D35-4B05-7EDE-5BD4-550940E56FCC}"/>
              </a:ext>
            </a:extLst>
          </p:cNvPr>
          <p:cNvSpPr txBox="1"/>
          <p:nvPr/>
        </p:nvSpPr>
        <p:spPr>
          <a:xfrm>
            <a:off x="868680" y="786384"/>
            <a:ext cx="167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Remember this: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08664-0C28-4B6E-B6B2-12AD1DBFE71F}"/>
              </a:ext>
            </a:extLst>
          </p:cNvPr>
          <p:cNvSpPr txBox="1"/>
          <p:nvPr/>
        </p:nvSpPr>
        <p:spPr>
          <a:xfrm>
            <a:off x="978408" y="1682496"/>
            <a:ext cx="9057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you have a lot of similar scenarios, allow yourself to see both the forest and the trees</a:t>
            </a:r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2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2D65F-B89F-9DC7-9C7C-A516C704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B4DAB7B7-9CB9-FDCA-570C-A59439CF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32C8C-1A9B-484E-550F-6DE9FAEE8595}"/>
              </a:ext>
            </a:extLst>
          </p:cNvPr>
          <p:cNvSpPr txBox="1"/>
          <p:nvPr/>
        </p:nvSpPr>
        <p:spPr>
          <a:xfrm>
            <a:off x="3565594" y="2876443"/>
            <a:ext cx="529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In the beginning...</a:t>
            </a:r>
          </a:p>
        </p:txBody>
      </p:sp>
    </p:spTree>
    <p:extLst>
      <p:ext uri="{BB962C8B-B14F-4D97-AF65-F5344CB8AC3E}">
        <p14:creationId xmlns:p14="http://schemas.microsoft.com/office/powerpoint/2010/main" val="440692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5F2AF190-141F-A891-5557-27E06F30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1035456"/>
            <a:ext cx="7772400" cy="3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25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96520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687934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71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95% of tests are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CF718-E5B1-F2E7-518C-F7B5255B5A9C}"/>
              </a:ext>
            </a:extLst>
          </p:cNvPr>
          <p:cNvSpPr txBox="1"/>
          <p:nvPr/>
        </p:nvSpPr>
        <p:spPr>
          <a:xfrm>
            <a:off x="2684834" y="3566160"/>
            <a:ext cx="57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but 5% are alone...</a:t>
            </a:r>
          </a:p>
        </p:txBody>
      </p:sp>
    </p:spTree>
    <p:extLst>
      <p:ext uri="{BB962C8B-B14F-4D97-AF65-F5344CB8AC3E}">
        <p14:creationId xmlns:p14="http://schemas.microsoft.com/office/powerpoint/2010/main" val="723576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932176" y="2644341"/>
            <a:ext cx="69705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Custom test scenario builders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64715-BCDE-4871-01BB-5103E0DF966B}"/>
              </a:ext>
            </a:extLst>
          </p:cNvPr>
          <p:cNvSpPr txBox="1"/>
          <p:nvPr/>
        </p:nvSpPr>
        <p:spPr>
          <a:xfrm>
            <a:off x="2932176" y="3690781"/>
            <a:ext cx="67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creating Domain-Specific Language (DSLs)</a:t>
            </a:r>
          </a:p>
        </p:txBody>
      </p:sp>
    </p:spTree>
    <p:extLst>
      <p:ext uri="{BB962C8B-B14F-4D97-AF65-F5344CB8AC3E}">
        <p14:creationId xmlns:p14="http://schemas.microsoft.com/office/powerpoint/2010/main" val="2812272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781150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CC0AECA-7AA4-F3B3-8CA2-1BAD151D1BC6}"/>
              </a:ext>
            </a:extLst>
          </p:cNvPr>
          <p:cNvCxnSpPr>
            <a:cxnSpLocks/>
          </p:cNvCxnSpPr>
          <p:nvPr/>
        </p:nvCxnSpPr>
        <p:spPr>
          <a:xfrm>
            <a:off x="6011110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CA350-F51F-0100-FA09-6722B39E6D19}"/>
              </a:ext>
            </a:extLst>
          </p:cNvPr>
          <p:cNvSpPr txBox="1"/>
          <p:nvPr/>
        </p:nvSpPr>
        <p:spPr>
          <a:xfrm>
            <a:off x="6575896" y="3177993"/>
            <a:ext cx="60311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"No, I'm not"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  <a:b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.thenConversation(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984C-7064-95CF-3588-0CD7E4A59166}"/>
              </a:ext>
            </a:extLst>
          </p:cNvPr>
          <p:cNvSpPr txBox="1"/>
          <p:nvPr/>
        </p:nvSpPr>
        <p:spPr>
          <a:xfrm>
            <a:off x="125004" y="3054882"/>
            <a:ext cx="5720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</a:rPr>
              <a:t>"Yes, I'm a customer"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conversations </a:t>
            </a:r>
            <a:r>
              <a:rPr lang="en-US" sz="1600">
                <a:solidFill>
                  <a:srgbClr val="080808"/>
                </a:solidFill>
                <a:effectLst/>
              </a:rPr>
              <a:t>= </a:t>
            </a:r>
            <a:r>
              <a:rPr lang="en-US" sz="1600">
                <a:solidFill>
                  <a:srgbClr val="000000"/>
                </a:solidFill>
                <a:effectLst/>
              </a:rPr>
              <a:t>List</a:t>
            </a:r>
            <a:r>
              <a:rPr lang="en-US" sz="1600">
                <a:solidFill>
                  <a:srgbClr val="080808"/>
                </a:solidFill>
                <a:effectLst/>
              </a:rPr>
              <a:t>.</a:t>
            </a:r>
            <a:r>
              <a:rPr lang="en-US" sz="1600" i="1">
                <a:solidFill>
                  <a:srgbClr val="080808"/>
                </a:solidFill>
                <a:effectLst/>
              </a:rPr>
              <a:t>of</a:t>
            </a:r>
            <a:r>
              <a:rPr lang="en-US" sz="1600">
                <a:solidFill>
                  <a:srgbClr val="080808"/>
                </a:solidFill>
                <a:effectLst/>
              </a:rPr>
              <a:t>(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32290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82833A-781D-5AC2-FE4D-4321B459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7" y="1043021"/>
            <a:ext cx="7772400" cy="45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6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70943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85DBA-F378-5E16-25F7-324AC755581C}"/>
              </a:ext>
            </a:extLst>
          </p:cNvPr>
          <p:cNvSpPr/>
          <p:nvPr/>
        </p:nvSpPr>
        <p:spPr>
          <a:xfrm>
            <a:off x="-9144" y="-9144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968005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6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The tests are only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134490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398852" y="2905778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</a:t>
            </a:r>
          </a:p>
          <a:p>
            <a:r>
              <a:rPr lang="en-US" sz="4400"/>
              <a:t>Alternative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83C89-DFA7-E702-1EEC-18147A7B8191}"/>
              </a:ext>
            </a:extLst>
          </p:cNvPr>
          <p:cNvSpPr txBox="1"/>
          <p:nvPr/>
        </p:nvSpPr>
        <p:spPr>
          <a:xfrm>
            <a:off x="3635811" y="42050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</a:rPr>
              <a:t>new </a:t>
            </a:r>
            <a:r>
              <a:rPr lang="en-US">
                <a:solidFill>
                  <a:srgbClr val="080808"/>
                </a:solidFill>
                <a:effectLst/>
              </a:rPr>
              <a:t>Options().forFile().withExtension(</a:t>
            </a:r>
            <a:r>
              <a:rPr lang="en-US">
                <a:solidFill>
                  <a:srgbClr val="067D17"/>
                </a:solidFill>
                <a:effectLst/>
              </a:rPr>
              <a:t>".md"</a:t>
            </a:r>
            <a:r>
              <a:rPr lang="en-US">
                <a:solidFill>
                  <a:srgbClr val="080808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036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  <a:endParaRPr lang="en-US" sz="1600" b="1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3278671" y="3075328"/>
            <a:ext cx="117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210467" y="3507057"/>
            <a:ext cx="2126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work as Documentation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1185045" y="2804866"/>
            <a:ext cx="2555849" cy="1120718"/>
          </a:xfrm>
          <a:custGeom>
            <a:avLst/>
            <a:gdLst>
              <a:gd name="connsiteX0" fmla="*/ 2555849 w 2555849"/>
              <a:gd name="connsiteY0" fmla="*/ 268622 h 1120718"/>
              <a:gd name="connsiteX1" fmla="*/ 1470403 w 2555849"/>
              <a:gd name="connsiteY1" fmla="*/ 231394 h 1120718"/>
              <a:gd name="connsiteX2" fmla="*/ 0 w 2555849"/>
              <a:gd name="connsiteY2" fmla="*/ 1083798 h 11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849" h="1120718" extrusionOk="0">
                <a:moveTo>
                  <a:pt x="2555849" y="268622"/>
                </a:moveTo>
                <a:cubicBezTo>
                  <a:pt x="2291625" y="-191508"/>
                  <a:pt x="1592867" y="463837"/>
                  <a:pt x="1470403" y="231394"/>
                </a:cubicBezTo>
                <a:cubicBezTo>
                  <a:pt x="778865" y="-929965"/>
                  <a:pt x="1080645" y="1635833"/>
                  <a:pt x="0" y="108379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182931 h 1024286"/>
                      <a:gd name="connsiteX1" fmla="*/ 1470403 w 2555849"/>
                      <a:gd name="connsiteY1" fmla="*/ 145703 h 1024286"/>
                      <a:gd name="connsiteX2" fmla="*/ 0 w 2555849"/>
                      <a:gd name="connsiteY2" fmla="*/ 998107 h 1024286"/>
                      <a:gd name="connsiteX0" fmla="*/ 2555849 w 2555849"/>
                      <a:gd name="connsiteY0" fmla="*/ 268622 h 1120718"/>
                      <a:gd name="connsiteX1" fmla="*/ 1470403 w 2555849"/>
                      <a:gd name="connsiteY1" fmla="*/ 231394 h 1120718"/>
                      <a:gd name="connsiteX2" fmla="*/ 0 w 2555849"/>
                      <a:gd name="connsiteY2" fmla="*/ 1083798 h 1120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55849" h="1120718" extrusionOk="0">
                        <a:moveTo>
                          <a:pt x="2555849" y="268622"/>
                        </a:moveTo>
                        <a:cubicBezTo>
                          <a:pt x="2312085" y="-196088"/>
                          <a:pt x="1641133" y="432518"/>
                          <a:pt x="1470403" y="231394"/>
                        </a:cubicBezTo>
                        <a:cubicBezTo>
                          <a:pt x="733064" y="-680586"/>
                          <a:pt x="1036738" y="1420500"/>
                          <a:pt x="0" y="108379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04F293-C7C7-0E83-9A4F-0B37563F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768" y="683836"/>
            <a:ext cx="2216950" cy="1424165"/>
          </a:xfrm>
          <a:prstGeom prst="rect">
            <a:avLst/>
          </a:pr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BBAFA6E-BFA5-8986-26F0-B4AEAB9CC68C}"/>
              </a:ext>
            </a:extLst>
          </p:cNvPr>
          <p:cNvSpPr/>
          <p:nvPr/>
        </p:nvSpPr>
        <p:spPr>
          <a:xfrm rot="2986233" flipV="1">
            <a:off x="2875057" y="4863323"/>
            <a:ext cx="1494148" cy="913666"/>
          </a:xfrm>
          <a:custGeom>
            <a:avLst/>
            <a:gdLst>
              <a:gd name="connsiteX0" fmla="*/ 1494148 w 1494148"/>
              <a:gd name="connsiteY0" fmla="*/ 913666 h 913666"/>
              <a:gd name="connsiteX1" fmla="*/ 988079 w 1494148"/>
              <a:gd name="connsiteY1" fmla="*/ 254338 h 913666"/>
              <a:gd name="connsiteX2" fmla="*/ 7011 w 1494148"/>
              <a:gd name="connsiteY2" fmla="*/ 699376 h 91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148" h="913666" extrusionOk="0">
                <a:moveTo>
                  <a:pt x="1494148" y="913666"/>
                </a:moveTo>
                <a:cubicBezTo>
                  <a:pt x="1074659" y="570231"/>
                  <a:pt x="1231479" y="418831"/>
                  <a:pt x="988079" y="254338"/>
                </a:cubicBezTo>
                <a:cubicBezTo>
                  <a:pt x="958411" y="169596"/>
                  <a:pt x="-142562" y="-467186"/>
                  <a:pt x="7011" y="699376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62372587">
                  <a:custGeom>
                    <a:avLst/>
                    <a:gdLst>
                      <a:gd name="connsiteX0" fmla="*/ 1487137 w 1487137"/>
                      <a:gd name="connsiteY0" fmla="*/ 773370 h 773370"/>
                      <a:gd name="connsiteX1" fmla="*/ 981068 w 1487137"/>
                      <a:gd name="connsiteY1" fmla="*/ 114042 h 773370"/>
                      <a:gd name="connsiteX2" fmla="*/ 0 w 1487137"/>
                      <a:gd name="connsiteY2" fmla="*/ 559080 h 773370"/>
                      <a:gd name="connsiteX0" fmla="*/ 1494148 w 1494148"/>
                      <a:gd name="connsiteY0" fmla="*/ 913666 h 913666"/>
                      <a:gd name="connsiteX1" fmla="*/ 988079 w 1494148"/>
                      <a:gd name="connsiteY1" fmla="*/ 254338 h 913666"/>
                      <a:gd name="connsiteX2" fmla="*/ 7011 w 1494148"/>
                      <a:gd name="connsiteY2" fmla="*/ 699376 h 913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94148" h="913666" extrusionOk="0">
                        <a:moveTo>
                          <a:pt x="1494148" y="913666"/>
                        </a:moveTo>
                        <a:cubicBezTo>
                          <a:pt x="1118610" y="553852"/>
                          <a:pt x="1234768" y="444351"/>
                          <a:pt x="988079" y="254338"/>
                        </a:cubicBezTo>
                        <a:cubicBezTo>
                          <a:pt x="741390" y="64325"/>
                          <a:pt x="-84267" y="-382230"/>
                          <a:pt x="7011" y="699376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458" y="5789029"/>
            <a:ext cx="2655038" cy="518900"/>
          </a:xfrm>
          <a:prstGeom prst="rect">
            <a:avLst/>
          </a:prstGeom>
        </p:spPr>
      </p:pic>
      <p:pic>
        <p:nvPicPr>
          <p:cNvPr id="45" name="Picture 44" descr="A screenshot of a phone&#10;&#10;Description automatically generated">
            <a:extLst>
              <a:ext uri="{FF2B5EF4-FFF2-40B4-BE49-F238E27FC236}">
                <a16:creationId xmlns:a16="http://schemas.microsoft.com/office/drawing/2014/main" id="{6A17C931-BB61-8FD8-B76C-900C91B3B72B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3527358" y="3413882"/>
            <a:ext cx="760074" cy="11738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8934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78324" y="1994628"/>
            <a:ext cx="149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nk Free" panose="020F0502020204030204" pitchFamily="34" charset="0"/>
                <a:ea typeface="Heiti TC Medium" pitchFamily="2" charset="-128"/>
              </a:rPr>
              <a:t>English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D7B302-7454-531F-FAAE-E1DAD4AFD9E0}"/>
              </a:ext>
            </a:extLst>
          </p:cNvPr>
          <p:cNvGrpSpPr/>
          <p:nvPr/>
        </p:nvGrpSpPr>
        <p:grpSpPr>
          <a:xfrm>
            <a:off x="2748566" y="1354523"/>
            <a:ext cx="4872046" cy="3537260"/>
            <a:chOff x="2748566" y="1354523"/>
            <a:chExt cx="4872046" cy="3537260"/>
          </a:xfrm>
        </p:grpSpPr>
        <p:sp>
          <p:nvSpPr>
            <p:cNvPr id="7" name="TextBox 6"/>
            <p:cNvSpPr txBox="1"/>
            <p:nvPr/>
          </p:nvSpPr>
          <p:spPr>
            <a:xfrm>
              <a:off x="7016861" y="4384963"/>
              <a:ext cx="527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Ink Free" panose="020F0502020204030204" pitchFamily="34" charset="0"/>
                  <a:ea typeface="Heiti TC Medium" pitchFamily="2" charset="-128"/>
                </a:rPr>
                <a:t>Code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48925" y="4285028"/>
              <a:ext cx="1026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Ink Free" panose="020F0502020204030204" pitchFamily="34" charset="0"/>
                  <a:ea typeface="Heiti TC Medium" pitchFamily="2" charset="-128"/>
                </a:rPr>
                <a:t>Result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87758" y="1864122"/>
              <a:ext cx="1777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Ink Free" panose="020F0502020204030204" pitchFamily="34" charset="0"/>
                  <a:ea typeface="Heiti TC Medium" pitchFamily="2" charset="-128"/>
                </a:rPr>
                <a:t>Whiteboard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6B95FDF-2CFD-5461-02D1-63486446FF07}"/>
                </a:ext>
              </a:extLst>
            </p:cNvPr>
            <p:cNvGrpSpPr/>
            <p:nvPr/>
          </p:nvGrpSpPr>
          <p:grpSpPr>
            <a:xfrm>
              <a:off x="2748566" y="1354523"/>
              <a:ext cx="1365590" cy="1018084"/>
              <a:chOff x="-2085926" y="47601"/>
              <a:chExt cx="4937760" cy="3016628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F47EED0-A4CE-45EC-4BF2-6874B6792C08}"/>
                  </a:ext>
                </a:extLst>
              </p:cNvPr>
              <p:cNvSpPr/>
              <p:nvPr/>
            </p:nvSpPr>
            <p:spPr>
              <a:xfrm>
                <a:off x="-2085926" y="47601"/>
                <a:ext cx="4937760" cy="3016628"/>
              </a:xfrm>
              <a:prstGeom prst="roundRect">
                <a:avLst>
                  <a:gd name="adj" fmla="val 5778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1FF665-634F-809C-6483-335B1573B7A6}"/>
                  </a:ext>
                </a:extLst>
              </p:cNvPr>
              <p:cNvSpPr txBox="1"/>
              <p:nvPr/>
            </p:nvSpPr>
            <p:spPr>
              <a:xfrm>
                <a:off x="-1857329" y="849919"/>
                <a:ext cx="4469555" cy="1641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00" dirty="0">
                    <a:solidFill>
                      <a:srgbClr val="080808"/>
                    </a:solidFill>
                    <a:effectLst/>
                  </a:rPr>
                  <a:t>[</a:t>
                </a:r>
                <a:r>
                  <a:rPr lang="en-US" sz="500" dirty="0">
                    <a:solidFill>
                      <a:srgbClr val="080808"/>
                    </a:solidFill>
                    <a:effectLst/>
                  </a:rPr>
                  <a:t>Customer]</a:t>
                </a:r>
              </a:p>
              <a:p>
                <a:pPr algn="r"/>
                <a:r>
                  <a:rPr lang="en-US" sz="500" dirty="0">
                    <a:solidFill>
                      <a:srgbClr val="080808"/>
                    </a:solidFill>
                    <a:effectLst/>
                  </a:rPr>
                  <a:t>hi</a:t>
                </a:r>
                <a:br>
                  <a:rPr lang="en-US" sz="500" dirty="0">
                    <a:solidFill>
                      <a:srgbClr val="080808"/>
                    </a:solidFill>
                    <a:effectLst/>
                  </a:rPr>
                </a:br>
                <a:endParaRPr lang="en-US" sz="500" dirty="0">
                  <a:solidFill>
                    <a:srgbClr val="080808"/>
                  </a:solidFill>
                  <a:effectLst/>
                </a:endParaRPr>
              </a:p>
              <a:p>
                <a:r>
                  <a:rPr lang="en-US" sz="500" dirty="0">
                    <a:solidFill>
                      <a:srgbClr val="080808"/>
                    </a:solidFill>
                    <a:effectLst/>
                  </a:rPr>
                  <a:t>[Bot]</a:t>
                </a:r>
              </a:p>
              <a:p>
                <a:r>
                  <a:rPr lang="en-US" sz="500" dirty="0">
                    <a:solidFill>
                      <a:srgbClr val="080808"/>
                    </a:solidFill>
                    <a:effectLst/>
                  </a:rPr>
                  <a:t>Hi there! I'm your virtual assistant.</a:t>
                </a:r>
              </a:p>
              <a:p>
                <a:r>
                  <a:rPr lang="en-US" sz="500" dirty="0">
                    <a:solidFill>
                      <a:srgbClr val="080808"/>
                    </a:solidFill>
                    <a:effectLst/>
                  </a:rPr>
                  <a:t>What would y</a:t>
                </a:r>
                <a:r>
                  <a:rPr lang="en-US" sz="300" dirty="0">
                    <a:solidFill>
                      <a:srgbClr val="080808"/>
                    </a:solidFill>
                    <a:effectLst/>
                  </a:rPr>
                  <a:t>ou like to do today?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443C20-7161-A620-E0C3-B4EE459384A2}"/>
                  </a:ext>
                </a:extLst>
              </p:cNvPr>
              <p:cNvSpPr txBox="1"/>
              <p:nvPr/>
            </p:nvSpPr>
            <p:spPr>
              <a:xfrm>
                <a:off x="-1857329" y="257023"/>
                <a:ext cx="1271016" cy="54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" b="1">
                    <a:solidFill>
                      <a:schemeClr val="bg1"/>
                    </a:solidFill>
                  </a:rPr>
                  <a:t>Chat</a:t>
                </a: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97BF4F9-D7B8-6FAB-36FE-086C04722089}"/>
                </a:ext>
              </a:extLst>
            </p:cNvPr>
            <p:cNvSpPr/>
            <p:nvPr/>
          </p:nvSpPr>
          <p:spPr>
            <a:xfrm rot="19287083">
              <a:off x="4488819" y="1584147"/>
              <a:ext cx="2938361" cy="2938361"/>
            </a:xfrm>
            <a:custGeom>
              <a:avLst/>
              <a:gdLst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  <a:gd name="connsiteX2" fmla="*/ 2478018 w 2938361"/>
                <a:gd name="connsiteY2" fmla="*/ 1469181 h 2938361"/>
                <a:gd name="connsiteX3" fmla="*/ 1958908 w 2938361"/>
                <a:gd name="connsiteY3" fmla="*/ 1469181 h 2938361"/>
                <a:gd name="connsiteX4" fmla="*/ 1469181 w 2938361"/>
                <a:gd name="connsiteY4" fmla="*/ 1469181 h 2938361"/>
                <a:gd name="connsiteX5" fmla="*/ 1469180 w 2938361"/>
                <a:gd name="connsiteY5" fmla="*/ 0 h 2938361"/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8361" h="2938361" stroke="0" extrusionOk="0">
                  <a:moveTo>
                    <a:pt x="1469180" y="0"/>
                  </a:moveTo>
                  <a:cubicBezTo>
                    <a:pt x="2244088" y="-25570"/>
                    <a:pt x="2877451" y="677415"/>
                    <a:pt x="2938361" y="1469181"/>
                  </a:cubicBezTo>
                  <a:cubicBezTo>
                    <a:pt x="2778197" y="1509156"/>
                    <a:pt x="2704456" y="1457871"/>
                    <a:pt x="2478018" y="1469181"/>
                  </a:cubicBezTo>
                  <a:cubicBezTo>
                    <a:pt x="2251580" y="1480491"/>
                    <a:pt x="2088705" y="1433610"/>
                    <a:pt x="1958908" y="1469181"/>
                  </a:cubicBezTo>
                  <a:cubicBezTo>
                    <a:pt x="1829111" y="1504752"/>
                    <a:pt x="1648298" y="1424325"/>
                    <a:pt x="1469181" y="1469181"/>
                  </a:cubicBezTo>
                  <a:cubicBezTo>
                    <a:pt x="1423003" y="921233"/>
                    <a:pt x="1475052" y="375608"/>
                    <a:pt x="1469180" y="0"/>
                  </a:cubicBezTo>
                  <a:close/>
                </a:path>
                <a:path w="2938361" h="2938361" fill="none" extrusionOk="0">
                  <a:moveTo>
                    <a:pt x="1469180" y="0"/>
                  </a:moveTo>
                  <a:cubicBezTo>
                    <a:pt x="2393934" y="211399"/>
                    <a:pt x="3146051" y="679972"/>
                    <a:pt x="2938361" y="1469181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055413258">
                    <a:prstGeom prst="arc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DC0256A9-93F9-5F0E-C0C2-8752D2A067D4}"/>
                </a:ext>
              </a:extLst>
            </p:cNvPr>
            <p:cNvSpPr/>
            <p:nvPr/>
          </p:nvSpPr>
          <p:spPr>
            <a:xfrm rot="3157623">
              <a:off x="4682251" y="1759992"/>
              <a:ext cx="2938361" cy="2938361"/>
            </a:xfrm>
            <a:custGeom>
              <a:avLst/>
              <a:gdLst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  <a:gd name="connsiteX2" fmla="*/ 2448634 w 2938361"/>
                <a:gd name="connsiteY2" fmla="*/ 1469181 h 2938361"/>
                <a:gd name="connsiteX3" fmla="*/ 2002983 w 2938361"/>
                <a:gd name="connsiteY3" fmla="*/ 1469181 h 2938361"/>
                <a:gd name="connsiteX4" fmla="*/ 1469181 w 2938361"/>
                <a:gd name="connsiteY4" fmla="*/ 1469181 h 2938361"/>
                <a:gd name="connsiteX5" fmla="*/ 1469180 w 2938361"/>
                <a:gd name="connsiteY5" fmla="*/ 0 h 2938361"/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8361" h="2938361" stroke="0" extrusionOk="0">
                  <a:moveTo>
                    <a:pt x="1469180" y="0"/>
                  </a:moveTo>
                  <a:cubicBezTo>
                    <a:pt x="2042096" y="-34443"/>
                    <a:pt x="2851267" y="624622"/>
                    <a:pt x="2938361" y="1469181"/>
                  </a:cubicBezTo>
                  <a:cubicBezTo>
                    <a:pt x="2729119" y="1488493"/>
                    <a:pt x="2592472" y="1429163"/>
                    <a:pt x="2448634" y="1469181"/>
                  </a:cubicBezTo>
                  <a:cubicBezTo>
                    <a:pt x="2304796" y="1509199"/>
                    <a:pt x="2192138" y="1441133"/>
                    <a:pt x="2002983" y="1469181"/>
                  </a:cubicBezTo>
                  <a:cubicBezTo>
                    <a:pt x="1813828" y="1497229"/>
                    <a:pt x="1709183" y="1451579"/>
                    <a:pt x="1469181" y="1469181"/>
                  </a:cubicBezTo>
                  <a:cubicBezTo>
                    <a:pt x="1533157" y="1017985"/>
                    <a:pt x="1541672" y="536606"/>
                    <a:pt x="1469180" y="0"/>
                  </a:cubicBezTo>
                  <a:close/>
                </a:path>
                <a:path w="2938361" h="2938361" fill="none" extrusionOk="0">
                  <a:moveTo>
                    <a:pt x="1469180" y="0"/>
                  </a:moveTo>
                  <a:cubicBezTo>
                    <a:pt x="2325138" y="-57796"/>
                    <a:pt x="2870505" y="743629"/>
                    <a:pt x="2938361" y="1469181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2421603952">
                    <a:prstGeom prst="arc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58C58CEE-F82A-2E3F-1664-E628182056E7}"/>
                </a:ext>
              </a:extLst>
            </p:cNvPr>
            <p:cNvSpPr/>
            <p:nvPr/>
          </p:nvSpPr>
          <p:spPr>
            <a:xfrm rot="8431567">
              <a:off x="4488819" y="1953422"/>
              <a:ext cx="2938361" cy="2938361"/>
            </a:xfrm>
            <a:custGeom>
              <a:avLst/>
              <a:gdLst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  <a:gd name="connsiteX2" fmla="*/ 2492710 w 2938361"/>
                <a:gd name="connsiteY2" fmla="*/ 1469181 h 2938361"/>
                <a:gd name="connsiteX3" fmla="*/ 2017675 w 2938361"/>
                <a:gd name="connsiteY3" fmla="*/ 1469181 h 2938361"/>
                <a:gd name="connsiteX4" fmla="*/ 1469181 w 2938361"/>
                <a:gd name="connsiteY4" fmla="*/ 1469181 h 2938361"/>
                <a:gd name="connsiteX5" fmla="*/ 1469180 w 2938361"/>
                <a:gd name="connsiteY5" fmla="*/ 0 h 2938361"/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8361" h="2938361" stroke="0" extrusionOk="0">
                  <a:moveTo>
                    <a:pt x="1469180" y="0"/>
                  </a:moveTo>
                  <a:cubicBezTo>
                    <a:pt x="2274094" y="-33032"/>
                    <a:pt x="3029342" y="567704"/>
                    <a:pt x="2938361" y="1469181"/>
                  </a:cubicBezTo>
                  <a:cubicBezTo>
                    <a:pt x="2720316" y="1475984"/>
                    <a:pt x="2673696" y="1443547"/>
                    <a:pt x="2492710" y="1469181"/>
                  </a:cubicBezTo>
                  <a:cubicBezTo>
                    <a:pt x="2311724" y="1494815"/>
                    <a:pt x="2234180" y="1442340"/>
                    <a:pt x="2017675" y="1469181"/>
                  </a:cubicBezTo>
                  <a:cubicBezTo>
                    <a:pt x="1801171" y="1496022"/>
                    <a:pt x="1726735" y="1434883"/>
                    <a:pt x="1469181" y="1469181"/>
                  </a:cubicBezTo>
                  <a:cubicBezTo>
                    <a:pt x="1483241" y="917614"/>
                    <a:pt x="1447809" y="524037"/>
                    <a:pt x="1469180" y="0"/>
                  </a:cubicBezTo>
                  <a:close/>
                </a:path>
                <a:path w="2938361" h="2938361" fill="none" extrusionOk="0">
                  <a:moveTo>
                    <a:pt x="1469180" y="0"/>
                  </a:moveTo>
                  <a:cubicBezTo>
                    <a:pt x="2356795" y="-9948"/>
                    <a:pt x="2962783" y="685430"/>
                    <a:pt x="2938361" y="1469181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35820671">
                    <a:prstGeom prst="arc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35240FA9-E8FB-241C-A208-CF5A8A979A1E}"/>
                </a:ext>
              </a:extLst>
            </p:cNvPr>
            <p:cNvSpPr/>
            <p:nvPr/>
          </p:nvSpPr>
          <p:spPr>
            <a:xfrm rot="13742886">
              <a:off x="4286596" y="1759992"/>
              <a:ext cx="2938361" cy="2938361"/>
            </a:xfrm>
            <a:custGeom>
              <a:avLst/>
              <a:gdLst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  <a:gd name="connsiteX2" fmla="*/ 2492710 w 2938361"/>
                <a:gd name="connsiteY2" fmla="*/ 1469181 h 2938361"/>
                <a:gd name="connsiteX3" fmla="*/ 1988291 w 2938361"/>
                <a:gd name="connsiteY3" fmla="*/ 1469181 h 2938361"/>
                <a:gd name="connsiteX4" fmla="*/ 1469181 w 2938361"/>
                <a:gd name="connsiteY4" fmla="*/ 1469181 h 2938361"/>
                <a:gd name="connsiteX5" fmla="*/ 1469180 w 2938361"/>
                <a:gd name="connsiteY5" fmla="*/ 0 h 2938361"/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8361" h="2938361" stroke="0" extrusionOk="0">
                  <a:moveTo>
                    <a:pt x="1469180" y="0"/>
                  </a:moveTo>
                  <a:cubicBezTo>
                    <a:pt x="2192438" y="121686"/>
                    <a:pt x="2758153" y="625202"/>
                    <a:pt x="2938361" y="1469181"/>
                  </a:cubicBezTo>
                  <a:cubicBezTo>
                    <a:pt x="2720657" y="1476056"/>
                    <a:pt x="2598207" y="1443027"/>
                    <a:pt x="2492710" y="1469181"/>
                  </a:cubicBezTo>
                  <a:cubicBezTo>
                    <a:pt x="2387213" y="1495335"/>
                    <a:pt x="2105292" y="1439637"/>
                    <a:pt x="1988291" y="1469181"/>
                  </a:cubicBezTo>
                  <a:cubicBezTo>
                    <a:pt x="1871290" y="1498725"/>
                    <a:pt x="1689009" y="1462413"/>
                    <a:pt x="1469181" y="1469181"/>
                  </a:cubicBezTo>
                  <a:cubicBezTo>
                    <a:pt x="1439027" y="861751"/>
                    <a:pt x="1453028" y="346908"/>
                    <a:pt x="1469180" y="0"/>
                  </a:cubicBezTo>
                  <a:close/>
                </a:path>
                <a:path w="2938361" h="2938361" fill="none" extrusionOk="0">
                  <a:moveTo>
                    <a:pt x="1469180" y="0"/>
                  </a:moveTo>
                  <a:cubicBezTo>
                    <a:pt x="2427971" y="-67161"/>
                    <a:pt x="2984149" y="704223"/>
                    <a:pt x="2938361" y="1469181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80749177">
                    <a:prstGeom prst="arc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5AE47D-512E-E5F8-153D-33D586724693}"/>
                </a:ext>
              </a:extLst>
            </p:cNvPr>
            <p:cNvSpPr txBox="1"/>
            <p:nvPr/>
          </p:nvSpPr>
          <p:spPr>
            <a:xfrm>
              <a:off x="4651132" y="3134846"/>
              <a:ext cx="24933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Ink Free" panose="020F0502020204030204" pitchFamily="34" charset="0"/>
                  <a:ea typeface="Heiti TC Medium" pitchFamily="2" charset="-128"/>
                </a:rPr>
                <a:t>Testing Circle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90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048733" y="3105835"/>
            <a:ext cx="4574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Hi there! I'm your virtual assistant.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What would you like to do today?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9170C9-B763-9588-3D69-A1EA151A472E}"/>
              </a:ext>
            </a:extLst>
          </p:cNvPr>
          <p:cNvSpPr/>
          <p:nvPr/>
        </p:nvSpPr>
        <p:spPr>
          <a:xfrm>
            <a:off x="3045803" y="2998177"/>
            <a:ext cx="4383697" cy="8528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D95B-CF00-2082-BF87-69018CB02D91}"/>
              </a:ext>
            </a:extLst>
          </p:cNvPr>
          <p:cNvSpPr txBox="1"/>
          <p:nvPr/>
        </p:nvSpPr>
        <p:spPr>
          <a:xfrm>
            <a:off x="3045803" y="2637639"/>
            <a:ext cx="2044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Test</a:t>
            </a:r>
            <a:r>
              <a:rPr lang="en-US" sz="1800" dirty="0" err="1">
                <a:latin typeface="Ink Free" panose="020F0502020204030204" pitchFamily="34" charset="0"/>
                <a:ea typeface="Heiti TC Medium" pitchFamily="2" charset="-128"/>
              </a:rPr>
              <a:t>.approved.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txt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40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260605" y="3105835"/>
            <a:ext cx="4534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"""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[Customer]: hi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Hi there! I'm your virtual assistant.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What would you like to do today?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"""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;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verifyConversations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451472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5BBBD6-78C1-4EC6-9F68-30425EED142B}"/>
              </a:ext>
            </a:extLst>
          </p:cNvPr>
          <p:cNvSpPr txBox="1"/>
          <p:nvPr/>
        </p:nvSpPr>
        <p:spPr>
          <a:xfrm>
            <a:off x="3049859" y="612845"/>
            <a:ext cx="60997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conversations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List</a:t>
            </a: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of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"oh hi there, how are you doing"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swimming"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coffee"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tea"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"walk my dog"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56C9F-3CA4-2C06-ABBD-D2D72A8EBC36}"/>
              </a:ext>
            </a:extLst>
          </p:cNvPr>
          <p:cNvSpPr/>
          <p:nvPr/>
        </p:nvSpPr>
        <p:spPr>
          <a:xfrm>
            <a:off x="3049859" y="512956"/>
            <a:ext cx="5837663" cy="3885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BAEE6-ABD2-C76F-FCD6-91A0F413815E}"/>
              </a:ext>
            </a:extLst>
          </p:cNvPr>
          <p:cNvSpPr txBox="1"/>
          <p:nvPr/>
        </p:nvSpPr>
        <p:spPr>
          <a:xfrm>
            <a:off x="5045927" y="5258021"/>
            <a:ext cx="3841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conversation(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"No, I'm not"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.</a:t>
            </a:r>
            <a:r>
              <a:rPr lang="en-US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thenConversation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5250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070491" y="829110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6341D-9510-D568-4ADC-ABC72E980FA0}"/>
              </a:ext>
            </a:extLst>
          </p:cNvPr>
          <p:cNvSpPr txBox="1"/>
          <p:nvPr/>
        </p:nvSpPr>
        <p:spPr>
          <a:xfrm>
            <a:off x="4041059" y="1476305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Circle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415549" y="887049"/>
            <a:ext cx="1484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Approval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8935062" y="1718046"/>
            <a:ext cx="1804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Printers &amp; Story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194323" y="3999017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503176" y="5065193"/>
            <a:ext cx="1759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expressive domain 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2595940" y="4097690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526250" y="3045710"/>
            <a:ext cx="1927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document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that is usable by stakeholders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2389241" y="1389763"/>
            <a:ext cx="1627238" cy="557840"/>
          </a:xfrm>
          <a:custGeom>
            <a:avLst/>
            <a:gdLst>
              <a:gd name="connsiteX0" fmla="*/ 0 w 1627238"/>
              <a:gd name="connsiteY0" fmla="*/ 0 h 557840"/>
              <a:gd name="connsiteX1" fmla="*/ 321165 w 1627238"/>
              <a:gd name="connsiteY1" fmla="*/ 556064 h 557840"/>
              <a:gd name="connsiteX2" fmla="*/ 963496 w 1627238"/>
              <a:gd name="connsiteY2" fmla="*/ 183174 h 557840"/>
              <a:gd name="connsiteX3" fmla="*/ 1627238 w 1627238"/>
              <a:gd name="connsiteY3" fmla="*/ 372890 h 55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7238" h="557840" extrusionOk="0">
                <a:moveTo>
                  <a:pt x="0" y="0"/>
                </a:moveTo>
                <a:cubicBezTo>
                  <a:pt x="60050" y="250282"/>
                  <a:pt x="155833" y="527317"/>
                  <a:pt x="321165" y="556064"/>
                </a:cubicBezTo>
                <a:cubicBezTo>
                  <a:pt x="521821" y="595029"/>
                  <a:pt x="695567" y="215301"/>
                  <a:pt x="963496" y="183174"/>
                </a:cubicBezTo>
                <a:cubicBezTo>
                  <a:pt x="1172237" y="161372"/>
                  <a:pt x="1548257" y="340666"/>
                  <a:pt x="1627238" y="37289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94503"/>
                      <a:gd name="connsiteY0" fmla="*/ 0 h 838410"/>
                      <a:gd name="connsiteX1" fmla="*/ 294968 w 1494503"/>
                      <a:gd name="connsiteY1" fmla="*/ 835742 h 838410"/>
                      <a:gd name="connsiteX2" fmla="*/ 884903 w 1494503"/>
                      <a:gd name="connsiteY2" fmla="*/ 275303 h 838410"/>
                      <a:gd name="connsiteX3" fmla="*/ 1494503 w 1494503"/>
                      <a:gd name="connsiteY3" fmla="*/ 560438 h 838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4503" h="838410">
                        <a:moveTo>
                          <a:pt x="0" y="0"/>
                        </a:moveTo>
                        <a:cubicBezTo>
                          <a:pt x="73742" y="394929"/>
                          <a:pt x="147484" y="789858"/>
                          <a:pt x="294968" y="835742"/>
                        </a:cubicBezTo>
                        <a:cubicBezTo>
                          <a:pt x="442452" y="881626"/>
                          <a:pt x="684981" y="321187"/>
                          <a:pt x="884903" y="275303"/>
                        </a:cubicBezTo>
                        <a:cubicBezTo>
                          <a:pt x="1084825" y="229419"/>
                          <a:pt x="1424039" y="493251"/>
                          <a:pt x="1494503" y="56043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16CDE96-2033-1D86-042C-26C11805FC7A}"/>
              </a:ext>
            </a:extLst>
          </p:cNvPr>
          <p:cNvSpPr/>
          <p:nvPr/>
        </p:nvSpPr>
        <p:spPr>
          <a:xfrm>
            <a:off x="4965290" y="1304478"/>
            <a:ext cx="1445342" cy="494825"/>
          </a:xfrm>
          <a:custGeom>
            <a:avLst/>
            <a:gdLst>
              <a:gd name="connsiteX0" fmla="*/ 0 w 1445342"/>
              <a:gd name="connsiteY0" fmla="*/ 494825 h 494825"/>
              <a:gd name="connsiteX1" fmla="*/ 501445 w 1445342"/>
              <a:gd name="connsiteY1" fmla="*/ 3212 h 494825"/>
              <a:gd name="connsiteX2" fmla="*/ 1111045 w 1445342"/>
              <a:gd name="connsiteY2" fmla="*/ 278516 h 494825"/>
              <a:gd name="connsiteX3" fmla="*/ 1445342 w 1445342"/>
              <a:gd name="connsiteY3" fmla="*/ 199857 h 49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5342" h="494825">
                <a:moveTo>
                  <a:pt x="0" y="494825"/>
                </a:moveTo>
                <a:cubicBezTo>
                  <a:pt x="158135" y="267044"/>
                  <a:pt x="316271" y="39264"/>
                  <a:pt x="501445" y="3212"/>
                </a:cubicBezTo>
                <a:cubicBezTo>
                  <a:pt x="686619" y="-32840"/>
                  <a:pt x="953729" y="245742"/>
                  <a:pt x="1111045" y="278516"/>
                </a:cubicBezTo>
                <a:cubicBezTo>
                  <a:pt x="1268361" y="311290"/>
                  <a:pt x="1356851" y="255573"/>
                  <a:pt x="1445342" y="199857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4266777111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800529"/>
              <a:gd name="connsiteY0" fmla="*/ 461665 h 461665"/>
              <a:gd name="connsiteX1" fmla="*/ 1409722 w 1800529"/>
              <a:gd name="connsiteY1" fmla="*/ 267879 h 461665"/>
              <a:gd name="connsiteX2" fmla="*/ 1792949 w 1800529"/>
              <a:gd name="connsiteY2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9" h="461665" extrusionOk="0">
                <a:moveTo>
                  <a:pt x="0" y="461665"/>
                </a:moveTo>
                <a:cubicBezTo>
                  <a:pt x="576841" y="433370"/>
                  <a:pt x="1103358" y="365543"/>
                  <a:pt x="1409722" y="267879"/>
                </a:cubicBezTo>
                <a:cubicBezTo>
                  <a:pt x="1702636" y="189318"/>
                  <a:pt x="1837954" y="3398"/>
                  <a:pt x="1792949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849905073">
                  <a:custGeom>
                    <a:avLst/>
                    <a:gdLst>
                      <a:gd name="connsiteX0" fmla="*/ 0 w 1293471"/>
                      <a:gd name="connsiteY0" fmla="*/ 796413 h 796413"/>
                      <a:gd name="connsiteX1" fmla="*/ 1012722 w 1293471"/>
                      <a:gd name="connsiteY1" fmla="*/ 462116 h 796413"/>
                      <a:gd name="connsiteX2" fmla="*/ 1288026 w 1293471"/>
                      <a:gd name="connsiteY2" fmla="*/ 0 h 79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3471" h="796413">
                        <a:moveTo>
                          <a:pt x="0" y="796413"/>
                        </a:moveTo>
                        <a:cubicBezTo>
                          <a:pt x="399025" y="695632"/>
                          <a:pt x="798051" y="594851"/>
                          <a:pt x="1012722" y="462116"/>
                        </a:cubicBezTo>
                        <a:cubicBezTo>
                          <a:pt x="1227393" y="329381"/>
                          <a:pt x="1317523" y="11471"/>
                          <a:pt x="128802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829368" y="2087377"/>
            <a:ext cx="2487561" cy="1383409"/>
          </a:xfrm>
          <a:custGeom>
            <a:avLst/>
            <a:gdLst>
              <a:gd name="connsiteX0" fmla="*/ 1815088 w 2487561"/>
              <a:gd name="connsiteY0" fmla="*/ 0 h 1383409"/>
              <a:gd name="connsiteX1" fmla="*/ 2486423 w 2487561"/>
              <a:gd name="connsiteY1" fmla="*/ 383241 h 1383409"/>
              <a:gd name="connsiteX2" fmla="*/ 1947697 w 2487561"/>
              <a:gd name="connsiteY2" fmla="*/ 934736 h 1383409"/>
              <a:gd name="connsiteX3" fmla="*/ 944840 w 2487561"/>
              <a:gd name="connsiteY3" fmla="*/ 990819 h 1383409"/>
              <a:gd name="connsiteX4" fmla="*/ 240353 w 2487561"/>
              <a:gd name="connsiteY4" fmla="*/ 1074946 h 1383409"/>
              <a:gd name="connsiteX5" fmla="*/ 0 w 2487561"/>
              <a:gd name="connsiteY5" fmla="*/ 1383409 h 138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7561" h="1383409" extrusionOk="0">
                <a:moveTo>
                  <a:pt x="1815088" y="0"/>
                </a:moveTo>
                <a:cubicBezTo>
                  <a:pt x="2131857" y="147947"/>
                  <a:pt x="2461167" y="216941"/>
                  <a:pt x="2486423" y="383241"/>
                </a:cubicBezTo>
                <a:cubicBezTo>
                  <a:pt x="2509765" y="527785"/>
                  <a:pt x="2191350" y="785708"/>
                  <a:pt x="1947697" y="934736"/>
                </a:cubicBezTo>
                <a:cubicBezTo>
                  <a:pt x="1663034" y="969666"/>
                  <a:pt x="1219170" y="972059"/>
                  <a:pt x="944840" y="990819"/>
                </a:cubicBezTo>
                <a:cubicBezTo>
                  <a:pt x="656920" y="1018905"/>
                  <a:pt x="401100" y="995856"/>
                  <a:pt x="240353" y="1074946"/>
                </a:cubicBezTo>
                <a:cubicBezTo>
                  <a:pt x="89441" y="1154894"/>
                  <a:pt x="36867" y="1326149"/>
                  <a:pt x="0" y="1383409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642838479">
                  <a:custGeom>
                    <a:avLst/>
                    <a:gdLst>
                      <a:gd name="connsiteX0" fmla="*/ 2153264 w 2951027"/>
                      <a:gd name="connsiteY0" fmla="*/ 0 h 1455174"/>
                      <a:gd name="connsiteX1" fmla="*/ 2949677 w 2951027"/>
                      <a:gd name="connsiteY1" fmla="*/ 403122 h 1455174"/>
                      <a:gd name="connsiteX2" fmla="*/ 2310580 w 2951027"/>
                      <a:gd name="connsiteY2" fmla="*/ 983226 h 1455174"/>
                      <a:gd name="connsiteX3" fmla="*/ 1120877 w 2951027"/>
                      <a:gd name="connsiteY3" fmla="*/ 1042219 h 1455174"/>
                      <a:gd name="connsiteX4" fmla="*/ 285135 w 2951027"/>
                      <a:gd name="connsiteY4" fmla="*/ 1130710 h 1455174"/>
                      <a:gd name="connsiteX5" fmla="*/ 0 w 2951027"/>
                      <a:gd name="connsiteY5" fmla="*/ 1455174 h 1455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51027" h="1455174">
                        <a:moveTo>
                          <a:pt x="2153264" y="0"/>
                        </a:moveTo>
                        <a:cubicBezTo>
                          <a:pt x="2538361" y="119625"/>
                          <a:pt x="2923458" y="239251"/>
                          <a:pt x="2949677" y="403122"/>
                        </a:cubicBezTo>
                        <a:cubicBezTo>
                          <a:pt x="2975896" y="566993"/>
                          <a:pt x="2615380" y="876710"/>
                          <a:pt x="2310580" y="983226"/>
                        </a:cubicBezTo>
                        <a:cubicBezTo>
                          <a:pt x="2005780" y="1089742"/>
                          <a:pt x="1458451" y="1017638"/>
                          <a:pt x="1120877" y="1042219"/>
                        </a:cubicBezTo>
                        <a:cubicBezTo>
                          <a:pt x="783303" y="1066800"/>
                          <a:pt x="471948" y="1061884"/>
                          <a:pt x="285135" y="1130710"/>
                        </a:cubicBezTo>
                        <a:cubicBezTo>
                          <a:pt x="98322" y="1199536"/>
                          <a:pt x="32774" y="1406013"/>
                          <a:pt x="0" y="14551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938979"/>
              <a:gd name="connsiteY0" fmla="*/ 0 h 766918"/>
              <a:gd name="connsiteX1" fmla="*/ 918999 w 938979"/>
              <a:gd name="connsiteY1" fmla="*/ 321610 h 766918"/>
              <a:gd name="connsiteX2" fmla="*/ 539413 w 938979"/>
              <a:gd name="connsiteY2" fmla="*/ 478292 h 766918"/>
              <a:gd name="connsiteX3" fmla="*/ 938979 w 938979"/>
              <a:gd name="connsiteY3" fmla="*/ 766918 h 76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979" h="766918" extrusionOk="0">
                <a:moveTo>
                  <a:pt x="0" y="0"/>
                </a:moveTo>
                <a:cubicBezTo>
                  <a:pt x="419197" y="107806"/>
                  <a:pt x="811682" y="252003"/>
                  <a:pt x="918999" y="321610"/>
                </a:cubicBezTo>
                <a:cubicBezTo>
                  <a:pt x="1009002" y="393986"/>
                  <a:pt x="554795" y="392319"/>
                  <a:pt x="539413" y="478292"/>
                </a:cubicBezTo>
                <a:cubicBezTo>
                  <a:pt x="560288" y="563914"/>
                  <a:pt x="750574" y="620770"/>
                  <a:pt x="938979" y="766918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313454479">
                  <a:custGeom>
                    <a:avLst/>
                    <a:gdLst>
                      <a:gd name="connsiteX0" fmla="*/ 0 w 462116"/>
                      <a:gd name="connsiteY0" fmla="*/ 0 h 914400"/>
                      <a:gd name="connsiteX1" fmla="*/ 452283 w 462116"/>
                      <a:gd name="connsiteY1" fmla="*/ 383458 h 914400"/>
                      <a:gd name="connsiteX2" fmla="*/ 265471 w 462116"/>
                      <a:gd name="connsiteY2" fmla="*/ 570271 h 914400"/>
                      <a:gd name="connsiteX3" fmla="*/ 462116 w 462116"/>
                      <a:gd name="connsiteY3" fmla="*/ 9144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2116" h="914400">
                        <a:moveTo>
                          <a:pt x="0" y="0"/>
                        </a:moveTo>
                        <a:cubicBezTo>
                          <a:pt x="204019" y="144206"/>
                          <a:pt x="408038" y="288413"/>
                          <a:pt x="452283" y="383458"/>
                        </a:cubicBezTo>
                        <a:cubicBezTo>
                          <a:pt x="496528" y="478503"/>
                          <a:pt x="263832" y="481781"/>
                          <a:pt x="265471" y="570271"/>
                        </a:cubicBezTo>
                        <a:cubicBezTo>
                          <a:pt x="267110" y="658761"/>
                          <a:pt x="364613" y="786580"/>
                          <a:pt x="462116" y="91440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7CDA17C-A81D-6BF9-FCB6-45956D026AFE}"/>
              </a:ext>
            </a:extLst>
          </p:cNvPr>
          <p:cNvSpPr/>
          <p:nvPr/>
        </p:nvSpPr>
        <p:spPr>
          <a:xfrm>
            <a:off x="7275871" y="4562168"/>
            <a:ext cx="2281084" cy="1497805"/>
          </a:xfrm>
          <a:custGeom>
            <a:avLst/>
            <a:gdLst>
              <a:gd name="connsiteX0" fmla="*/ 2281084 w 2281084"/>
              <a:gd name="connsiteY0" fmla="*/ 943897 h 1497805"/>
              <a:gd name="connsiteX1" fmla="*/ 1435510 w 2281084"/>
              <a:gd name="connsiteY1" fmla="*/ 1494503 h 1497805"/>
              <a:gd name="connsiteX2" fmla="*/ 353961 w 2281084"/>
              <a:gd name="connsiteY2" fmla="*/ 1140542 h 1497805"/>
              <a:gd name="connsiteX3" fmla="*/ 432619 w 2281084"/>
              <a:gd name="connsiteY3" fmla="*/ 481780 h 1497805"/>
              <a:gd name="connsiteX4" fmla="*/ 0 w 2281084"/>
              <a:gd name="connsiteY4" fmla="*/ 0 h 149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084" h="1497805">
                <a:moveTo>
                  <a:pt x="2281084" y="943897"/>
                </a:moveTo>
                <a:cubicBezTo>
                  <a:pt x="2018890" y="1202813"/>
                  <a:pt x="1756697" y="1461729"/>
                  <a:pt x="1435510" y="1494503"/>
                </a:cubicBezTo>
                <a:cubicBezTo>
                  <a:pt x="1114323" y="1527277"/>
                  <a:pt x="521109" y="1309329"/>
                  <a:pt x="353961" y="1140542"/>
                </a:cubicBezTo>
                <a:cubicBezTo>
                  <a:pt x="186812" y="971755"/>
                  <a:pt x="491612" y="671870"/>
                  <a:pt x="432619" y="481780"/>
                </a:cubicBezTo>
                <a:cubicBezTo>
                  <a:pt x="373626" y="291690"/>
                  <a:pt x="186813" y="145845"/>
                  <a:pt x="0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2903922301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255344" y="4172043"/>
            <a:ext cx="938979" cy="886655"/>
          </a:xfrm>
          <a:custGeom>
            <a:avLst/>
            <a:gdLst>
              <a:gd name="connsiteX0" fmla="*/ 938979 w 938979"/>
              <a:gd name="connsiteY0" fmla="*/ 43406 h 886655"/>
              <a:gd name="connsiteX1" fmla="*/ 242657 w 938979"/>
              <a:gd name="connsiteY1" fmla="*/ 95298 h 886655"/>
              <a:gd name="connsiteX2" fmla="*/ 0 w 938979"/>
              <a:gd name="connsiteY2" fmla="*/ 886655 h 88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79" h="886655" extrusionOk="0">
                <a:moveTo>
                  <a:pt x="938979" y="43406"/>
                </a:moveTo>
                <a:cubicBezTo>
                  <a:pt x="652877" y="-36297"/>
                  <a:pt x="400079" y="-70652"/>
                  <a:pt x="242657" y="95298"/>
                </a:cubicBezTo>
                <a:cubicBezTo>
                  <a:pt x="118179" y="266170"/>
                  <a:pt x="115635" y="524265"/>
                  <a:pt x="0" y="886655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2871288862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3D77A6D-8335-48B6-4EA5-7AB84E10E42E}"/>
              </a:ext>
            </a:extLst>
          </p:cNvPr>
          <p:cNvSpPr/>
          <p:nvPr/>
        </p:nvSpPr>
        <p:spPr>
          <a:xfrm>
            <a:off x="3230120" y="4601497"/>
            <a:ext cx="1125570" cy="855406"/>
          </a:xfrm>
          <a:custGeom>
            <a:avLst/>
            <a:gdLst>
              <a:gd name="connsiteX0" fmla="*/ 1125570 w 1125570"/>
              <a:gd name="connsiteY0" fmla="*/ 855406 h 855406"/>
              <a:gd name="connsiteX1" fmla="*/ 132512 w 1125570"/>
              <a:gd name="connsiteY1" fmla="*/ 707922 h 855406"/>
              <a:gd name="connsiteX2" fmla="*/ 44022 w 1125570"/>
              <a:gd name="connsiteY2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570" h="855406">
                <a:moveTo>
                  <a:pt x="1125570" y="855406"/>
                </a:moveTo>
                <a:cubicBezTo>
                  <a:pt x="719170" y="852948"/>
                  <a:pt x="312770" y="850490"/>
                  <a:pt x="132512" y="707922"/>
                </a:cubicBezTo>
                <a:cubicBezTo>
                  <a:pt x="-47746" y="565354"/>
                  <a:pt x="-8417" y="190090"/>
                  <a:pt x="44022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72683103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2185529" y="3184914"/>
            <a:ext cx="1206821" cy="867529"/>
          </a:xfrm>
          <a:custGeom>
            <a:avLst/>
            <a:gdLst>
              <a:gd name="connsiteX0" fmla="*/ 1189703 w 1206821"/>
              <a:gd name="connsiteY0" fmla="*/ 867529 h 867529"/>
              <a:gd name="connsiteX1" fmla="*/ 1042219 w 1206821"/>
              <a:gd name="connsiteY1" fmla="*/ 11928 h 867529"/>
              <a:gd name="connsiteX2" fmla="*/ 0 w 1206821"/>
              <a:gd name="connsiteY2" fmla="*/ 446113 h 86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6821" h="867529" extrusionOk="0">
                <a:moveTo>
                  <a:pt x="1189703" y="867529"/>
                </a:moveTo>
                <a:cubicBezTo>
                  <a:pt x="1220517" y="463291"/>
                  <a:pt x="1241785" y="43933"/>
                  <a:pt x="1042219" y="11928"/>
                </a:cubicBezTo>
                <a:cubicBezTo>
                  <a:pt x="720230" y="-64055"/>
                  <a:pt x="348241" y="97688"/>
                  <a:pt x="0" y="446113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131581571">
                  <a:custGeom>
                    <a:avLst/>
                    <a:gdLst>
                      <a:gd name="connsiteX0" fmla="*/ 1189703 w 1206821"/>
                      <a:gd name="connsiteY0" fmla="*/ 667946 h 667946"/>
                      <a:gd name="connsiteX1" fmla="*/ 1042219 w 1206821"/>
                      <a:gd name="connsiteY1" fmla="*/ 9184 h 667946"/>
                      <a:gd name="connsiteX2" fmla="*/ 0 w 1206821"/>
                      <a:gd name="connsiteY2" fmla="*/ 343481 h 667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6821" h="667946">
                        <a:moveTo>
                          <a:pt x="1189703" y="667946"/>
                        </a:moveTo>
                        <a:cubicBezTo>
                          <a:pt x="1215103" y="365603"/>
                          <a:pt x="1240503" y="63261"/>
                          <a:pt x="1042219" y="9184"/>
                        </a:cubicBezTo>
                        <a:cubicBezTo>
                          <a:pt x="843935" y="-44893"/>
                          <a:pt x="421967" y="149294"/>
                          <a:pt x="0" y="34348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What the test does is confusing</a:t>
            </a:r>
          </a:p>
        </p:txBody>
      </p:sp>
    </p:spTree>
    <p:extLst>
      <p:ext uri="{BB962C8B-B14F-4D97-AF65-F5344CB8AC3E}">
        <p14:creationId xmlns:p14="http://schemas.microsoft.com/office/powerpoint/2010/main" val="15248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3F7632-EC1B-D8D6-98DF-F696F0B4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3" y="1811307"/>
            <a:ext cx="5584454" cy="3706048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E95843C-BCE6-E53A-125E-0A250CDB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817"/>
            <a:ext cx="6421599" cy="323264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37D45A-734A-9A7C-7313-9CB6B0E35090}"/>
              </a:ext>
            </a:extLst>
          </p:cNvPr>
          <p:cNvCxnSpPr>
            <a:cxnSpLocks/>
          </p:cNvCxnSpPr>
          <p:nvPr/>
        </p:nvCxnSpPr>
        <p:spPr>
          <a:xfrm>
            <a:off x="641423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676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9D33C-8195-D5F4-5355-D51821A8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glasses and a hoodie&#10;&#10;Description automatically generated">
            <a:extLst>
              <a:ext uri="{FF2B5EF4-FFF2-40B4-BE49-F238E27FC236}">
                <a16:creationId xmlns:a16="http://schemas.microsoft.com/office/drawing/2014/main" id="{0198B18E-7B65-90D1-8678-D0B0879F1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1" t="6982" r="12453" b="9795"/>
          <a:stretch/>
        </p:blipFill>
        <p:spPr>
          <a:xfrm>
            <a:off x="8778682" y="712681"/>
            <a:ext cx="2037670" cy="201085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A173C9D0-E9F9-4D16-B4FE-E4CFECBEDD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728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2329FC-28CD-24DC-6926-7D65D4682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EC83F1-291C-9ACD-3AC3-9EBF8D3C32DF}"/>
              </a:ext>
            </a:extLst>
          </p:cNvPr>
          <p:cNvSpPr txBox="1"/>
          <p:nvPr/>
        </p:nvSpPr>
        <p:spPr>
          <a:xfrm>
            <a:off x="859536" y="5340096"/>
            <a:ext cx="83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F6DB-B267-6529-9BB8-9453138F726D}"/>
              </a:ext>
            </a:extLst>
          </p:cNvPr>
          <p:cNvSpPr txBox="1"/>
          <p:nvPr/>
        </p:nvSpPr>
        <p:spPr>
          <a:xfrm>
            <a:off x="4233672" y="2276856"/>
            <a:ext cx="1340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see only</a:t>
            </a:r>
          </a:p>
          <a:p>
            <a:r>
              <a:rPr lang="en-US"/>
              <a:t>up to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15ED2-DBC5-F720-DFB6-384092E04122}"/>
              </a:ext>
            </a:extLst>
          </p:cNvPr>
          <p:cNvSpPr txBox="1"/>
          <p:nvPr/>
        </p:nvSpPr>
        <p:spPr>
          <a:xfrm>
            <a:off x="7836408" y="2923187"/>
            <a:ext cx="69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foggy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6CD3F-DCCC-BECA-4759-B2E5348D1C71}"/>
              </a:ext>
            </a:extLst>
          </p:cNvPr>
          <p:cNvSpPr txBox="1"/>
          <p:nvPr/>
        </p:nvSpPr>
        <p:spPr>
          <a:xfrm>
            <a:off x="5407602" y="5201596"/>
            <a:ext cx="277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 the details disappear, </a:t>
            </a:r>
          </a:p>
          <a:p>
            <a:r>
              <a:rPr lang="en-US"/>
              <a:t>we get to see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41042749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47942D-1696-27A9-C05A-E1F201EB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line drawing of a bird&#10;&#10;Description automatically generated">
            <a:extLst>
              <a:ext uri="{FF2B5EF4-FFF2-40B4-BE49-F238E27FC236}">
                <a16:creationId xmlns:a16="http://schemas.microsoft.com/office/drawing/2014/main" id="{2A6865C3-10CC-F52D-D4B3-F3DFBC93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37" y="576072"/>
            <a:ext cx="9333926" cy="512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09FD90-C56B-C1E7-DBB3-8BAD821E0168}"/>
              </a:ext>
            </a:extLst>
          </p:cNvPr>
          <p:cNvSpPr txBox="1"/>
          <p:nvPr/>
        </p:nvSpPr>
        <p:spPr>
          <a:xfrm>
            <a:off x="2569464" y="6053328"/>
            <a:ext cx="686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feedback loop – too hard and impossible is the same thing, stop to look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1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77EEFA-624E-3D82-ABBF-52B62138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C472FAE-A294-D394-FD50-7B2C87E2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7" y="2198659"/>
            <a:ext cx="11248442" cy="18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5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D9FFCC-D2B3-76B6-AE71-24191A63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B7F9-3E89-A005-2B59-C7A8E5667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</a:t>
            </a:r>
            <a:r>
              <a:rPr lang="en-US" baseline="0" dirty="0"/>
              <a:t> Calls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31A7C-E01E-CF84-2E1E-85A39F8DC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7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71DD-9850-AEF3-E979-3529F726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DB28-AC61-27AC-4FFD-0A76E40A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Consider paths we took:</a:t>
            </a:r>
          </a:p>
          <a:p>
            <a:pPr lvl="1"/>
            <a:r>
              <a:rPr lang="en-US"/>
              <a:t>wordy Java tests</a:t>
            </a:r>
          </a:p>
          <a:p>
            <a:pPr lvl="1"/>
            <a:r>
              <a:rPr lang="en-US"/>
              <a:t>made a printer </a:t>
            </a:r>
          </a:p>
          <a:p>
            <a:pPr lvl="1"/>
            <a:r>
              <a:rPr lang="en-US"/>
              <a:t>made a good printer – not a json: Json test // TODO the json tests</a:t>
            </a:r>
          </a:p>
          <a:p>
            <a:pPr lvl="1"/>
            <a:r>
              <a:rPr lang="en-US"/>
              <a:t>made the inlining – makes it easier to read the whole test better</a:t>
            </a:r>
          </a:p>
          <a:p>
            <a:pPr lvl="1"/>
            <a:r>
              <a:rPr lang="en-US"/>
              <a:t>did multiple conversations</a:t>
            </a:r>
          </a:p>
          <a:p>
            <a:pPr lvl="1"/>
            <a:r>
              <a:rPr lang="en-US"/>
              <a:t>now we can see individual tests, but we can’t see the big picture – so we moved it to the uber test – can delete the other files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45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8E1D-0B99-4C64-504D-96FFBC67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D96A-1571-1C4D-9574-BEAFBAC5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9E880D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@Test</a:t>
            </a:r>
            <a:br>
              <a:rPr lang="en-US" sz="800" dirty="0">
                <a:solidFill>
                  <a:srgbClr val="9E880D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public void </a:t>
            </a:r>
            <a:r>
              <a:rPr lang="en-US" sz="800" dirty="0" err="1">
                <a:solidFill>
                  <a:srgbClr val="00627A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shouldGetCustomerFromService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{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given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CustomerAccountTypeInfo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builder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ACCOUNT_ID)</a:t>
            </a:r>
            <a:r>
              <a:rPr lang="en-US" sz="800" i="1" dirty="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”PERSONAL"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subscription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”MONTHLY"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).build();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when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responseEntity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.getBody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thenReturn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when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result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customerService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.retrieveAccount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then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expectedCustomerAccount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new 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CustomerPaymentType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MONTHLY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"PERSONAL"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assertThat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result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expectedCustomerAccount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verify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restTemplate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times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1750EB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)).exchange(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calledUrlCaptor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.capture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eq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HttpMethod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GET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),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sentHttpEntityCaptor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.capture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any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Class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dirty="0" err="1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class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verifyHeadersAreValid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sentHttpEntityCaptor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.getValue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getHeaders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</a:p>
          <a:p>
            <a:pPr marL="0" indent="0">
              <a:buNone/>
            </a:pPr>
            <a:endParaRPr lang="en-US" sz="8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39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7CEA9A-569B-ED30-E9E3-F50AC631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FD69-83E7-F874-5423-1673A077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Approval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C1E6-9F9E-11AA-7E19-91BF512B2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022"/>
            <a:ext cx="10515600" cy="541284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r>
              <a:rPr lang="en-US" sz="700" b="0">
                <a:effectLst/>
                <a:latin typeface="Menlo" panose="020B0609030804020204" pitchFamily="49" charset="0"/>
              </a:rPr>
              <a:t>Recorded call to : Conversation Details API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r>
              <a:rPr lang="en-US" sz="700" b="0">
                <a:effectLst/>
                <a:latin typeface="Menlo" panose="020B0609030804020204" pitchFamily="49" charset="0"/>
              </a:rPr>
              <a:t>REQUEST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--------------------------------------------------------------------------------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Method : GET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Called Url: /api/v1.2/message/id/500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Headers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"Authorization" : [ "Basic fake"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"Cache-Control" : [ "no-cache"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Body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null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EXAMPLE RESPONSE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--------------------------------------------------------------------------------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"data":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"displayNumber":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"encodedCaseDisposition": 27,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"uuid": "uuid-1",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"createDate":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"responsePortalLink": "/portal/message/500",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"primaryMessage":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"conversationDisplayId":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"network":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"networkInstance":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"receiveDate":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"publishDate":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"private":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"messages":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"conversationDisplayId":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"network":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"networkInstance":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"receiveDate":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"publishDate":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"private":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"creator":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  "type": "BOT"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"tagId": "34",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"uuid": "uuid2"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"priority": 4,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"lswPermalink": "/console/bot/500",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"totalResponses": 2,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"hasResponse": false,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"status": "IN_PROGRESS"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br>
              <a:rPr lang="en-US" sz="700" b="0">
                <a:effectLst/>
                <a:latin typeface="Menlo" panose="020B0609030804020204" pitchFamily="49" charset="0"/>
              </a:rPr>
            </a:br>
            <a:br>
              <a:rPr lang="en-US" sz="700" b="0">
                <a:effectLst/>
                <a:latin typeface="Menlo" panose="020B0609030804020204" pitchFamily="49" charset="0"/>
              </a:rPr>
            </a:br>
            <a:endParaRPr lang="en-US" sz="700" b="0"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7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406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59C9-E2E5-2693-38F7-F47E0D42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Approval Markdown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A4276DC-25E3-FBE0-24FA-DB32F687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01239" y="1376652"/>
            <a:ext cx="3013315" cy="248414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45B37F-981F-726D-792A-A75A752680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1239" y="3860800"/>
            <a:ext cx="2782836" cy="2818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76712-841F-E71D-494C-FEA744A19D16}"/>
              </a:ext>
            </a:extLst>
          </p:cNvPr>
          <p:cNvSpPr txBox="1"/>
          <p:nvPr/>
        </p:nvSpPr>
        <p:spPr>
          <a:xfrm>
            <a:off x="8019288" y="381575"/>
            <a:ext cx="2441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2-5 min - Lightning talk?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098C9-D135-03D7-C29E-C047D8558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32" y="1690688"/>
            <a:ext cx="3475638" cy="42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2400" y="279400"/>
            <a:ext cx="1347536" cy="2802021"/>
            <a:chOff x="635115" y="-227609"/>
            <a:chExt cx="1010652" cy="210151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b="1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0400" y="5867400"/>
            <a:ext cx="5080000" cy="748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/>
              <a:t>Side s = new Side(0,0,3,4);</a:t>
            </a:r>
          </a:p>
          <a:p>
            <a:r>
              <a:rPr lang="en-US" sz="2133" dirty="0"/>
              <a:t>Approvals.Verify(s + “ length = “ +s.Length);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000" y="5867401"/>
            <a:ext cx="3984867" cy="50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/>
              <a:t>Side (0,0) – (3,4) length = 5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22435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af72c41-31f4-4d40-a6d0-808117dc4d77}" enabled="1" method="Standard" siteId="{be0f980b-dd99-4b19-bd7b-bc71a09b026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50628</TotalTime>
  <Words>2775</Words>
  <Application>Microsoft Macintosh PowerPoint</Application>
  <PresentationFormat>Widescreen</PresentationFormat>
  <Paragraphs>417</Paragraphs>
  <Slides>79</Slides>
  <Notes>32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Calibri Light</vt:lpstr>
      <vt:lpstr>Fira Code</vt:lpstr>
      <vt:lpstr>Fira Code Light</vt:lpstr>
      <vt:lpstr>Ink Free</vt:lpstr>
      <vt:lpstr>Menlo</vt:lpstr>
      <vt:lpstr>Rockwell</vt:lpstr>
      <vt:lpstr>Office Theme</vt:lpstr>
      <vt:lpstr>TODO</vt:lpstr>
      <vt:lpstr>Better Testing with Approvals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 Calls</vt:lpstr>
      <vt:lpstr>PowerPoint Presentation</vt:lpstr>
      <vt:lpstr>Original</vt:lpstr>
      <vt:lpstr>Approval Text</vt:lpstr>
      <vt:lpstr>Approval Markdown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Llewellyn Falco</cp:lastModifiedBy>
  <cp:revision>100</cp:revision>
  <dcterms:created xsi:type="dcterms:W3CDTF">2023-11-14T16:04:34Z</dcterms:created>
  <dcterms:modified xsi:type="dcterms:W3CDTF">2024-02-21T22:57:21Z</dcterms:modified>
</cp:coreProperties>
</file>